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Georgia" panose="02040502050405020303" pitchFamily="18" charset="0"/>
      <p:regular r:id="rId48"/>
      <p:bold r:id="rId49"/>
      <p:italic r:id="rId50"/>
      <p:boldItalic r:id="rId51"/>
    </p:embeddedFont>
    <p:embeddedFont>
      <p:font typeface="Old Standard TT" pitchFamily="2" charset="77"/>
      <p:regular r:id="rId52"/>
      <p:bold r:id="rId53"/>
      <p:italic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p:cViewPr varScale="1">
        <p:scale>
          <a:sx n="149" d="100"/>
          <a:sy n="149" d="100"/>
        </p:scale>
        <p:origin x="5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5e4845893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5e484589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5e4845893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b5e484589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9f176691d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9f176691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9f176691d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9f176691d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b276e084b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b276e084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b9f176691d_3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b9f176691d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9f176691d_3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9f176691d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a0e9aee5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a0e9aee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9f176691d_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9f176691d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b9f176691d_3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b9f176691d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5e484589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5e48458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9f176691d_3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b9f176691d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9f176691d_3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b9f176691d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9f176691d_3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9f176691d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b38a5760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bb38a576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ae27d350f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ae27d350f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41bcc87b2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41bcc87b2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b41bcc87b2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b41bcc87b2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b5f4cc739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b5f4cc739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5f4cc739f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5f4cc739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5f4cc739f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b5f4cc739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b5e484589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b5e484589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5f4cc739f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b5f4cc739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b5f4cc73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b5f4cc73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9f176691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b9f17669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9b76d9ab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b9b76d9ab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e27d350f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e27d350f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bc11e647f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bc11e647f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bc11e647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bc11e647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baf6d8a87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baf6d8a87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b9b76d9ab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b9b76d9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9f176691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9f17669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5e484589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5e484589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b9f176691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b9f176691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bb276e084b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bb276e084b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bb276e084b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bb276e084b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ae27d350f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ae27d350f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bb276e084b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bb276e084b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bb276e084b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bb276e084b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5e484589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b5e484589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5e484589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5e484589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5e4845893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5e484589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5e4845893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5e484589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e4845893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5e484589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2"/>
              </a:buClr>
              <a:buSzPts val="2400"/>
              <a:buNone/>
              <a:defRPr sz="2400">
                <a:solidFill>
                  <a:schemeClr val="accent2"/>
                </a:solidFill>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accent1"/>
              </a:buClr>
              <a:buSzPts val="5400"/>
              <a:buNone/>
              <a:defRPr sz="5400">
                <a:solidFill>
                  <a:schemeClr val="accent1"/>
                </a:solidFill>
              </a:defRPr>
            </a:lvl1pPr>
            <a:lvl2pPr lvl="1" rtl="0">
              <a:spcBef>
                <a:spcPts val="0"/>
              </a:spcBef>
              <a:spcAft>
                <a:spcPts val="0"/>
              </a:spcAft>
              <a:buClr>
                <a:schemeClr val="accent1"/>
              </a:buClr>
              <a:buSzPts val="5400"/>
              <a:buNone/>
              <a:defRPr sz="5400">
                <a:solidFill>
                  <a:schemeClr val="accent1"/>
                </a:solidFill>
              </a:defRPr>
            </a:lvl2pPr>
            <a:lvl3pPr lvl="2" rtl="0">
              <a:spcBef>
                <a:spcPts val="0"/>
              </a:spcBef>
              <a:spcAft>
                <a:spcPts val="0"/>
              </a:spcAft>
              <a:buClr>
                <a:schemeClr val="accent1"/>
              </a:buClr>
              <a:buSzPts val="5400"/>
              <a:buNone/>
              <a:defRPr sz="5400">
                <a:solidFill>
                  <a:schemeClr val="accent1"/>
                </a:solidFill>
              </a:defRPr>
            </a:lvl3pPr>
            <a:lvl4pPr lvl="3" rtl="0">
              <a:spcBef>
                <a:spcPts val="0"/>
              </a:spcBef>
              <a:spcAft>
                <a:spcPts val="0"/>
              </a:spcAft>
              <a:buClr>
                <a:schemeClr val="accent1"/>
              </a:buClr>
              <a:buSzPts val="5400"/>
              <a:buNone/>
              <a:defRPr sz="5400">
                <a:solidFill>
                  <a:schemeClr val="accent1"/>
                </a:solidFill>
              </a:defRPr>
            </a:lvl4pPr>
            <a:lvl5pPr lvl="4" rtl="0">
              <a:spcBef>
                <a:spcPts val="0"/>
              </a:spcBef>
              <a:spcAft>
                <a:spcPts val="0"/>
              </a:spcAft>
              <a:buClr>
                <a:schemeClr val="accent1"/>
              </a:buClr>
              <a:buSzPts val="5400"/>
              <a:buNone/>
              <a:defRPr sz="5400">
                <a:solidFill>
                  <a:schemeClr val="accent1"/>
                </a:solidFill>
              </a:defRPr>
            </a:lvl5pPr>
            <a:lvl6pPr lvl="5" rtl="0">
              <a:spcBef>
                <a:spcPts val="0"/>
              </a:spcBef>
              <a:spcAft>
                <a:spcPts val="0"/>
              </a:spcAft>
              <a:buClr>
                <a:schemeClr val="accent1"/>
              </a:buClr>
              <a:buSzPts val="5400"/>
              <a:buNone/>
              <a:defRPr sz="5400">
                <a:solidFill>
                  <a:schemeClr val="accent1"/>
                </a:solidFill>
              </a:defRPr>
            </a:lvl6pPr>
            <a:lvl7pPr lvl="6" rtl="0">
              <a:spcBef>
                <a:spcPts val="0"/>
              </a:spcBef>
              <a:spcAft>
                <a:spcPts val="0"/>
              </a:spcAft>
              <a:buClr>
                <a:schemeClr val="accent1"/>
              </a:buClr>
              <a:buSzPts val="5400"/>
              <a:buNone/>
              <a:defRPr sz="5400">
                <a:solidFill>
                  <a:schemeClr val="accent1"/>
                </a:solidFill>
              </a:defRPr>
            </a:lvl7pPr>
            <a:lvl8pPr lvl="7" rtl="0">
              <a:spcBef>
                <a:spcPts val="0"/>
              </a:spcBef>
              <a:spcAft>
                <a:spcPts val="0"/>
              </a:spcAft>
              <a:buClr>
                <a:schemeClr val="accent1"/>
              </a:buClr>
              <a:buSzPts val="5400"/>
              <a:buNone/>
              <a:defRPr sz="5400">
                <a:solidFill>
                  <a:schemeClr val="accent1"/>
                </a:solidFill>
              </a:defRPr>
            </a:lvl8pPr>
            <a:lvl9pPr lvl="8" rtl="0">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2"/>
              </a:buClr>
              <a:buSzPts val="4200"/>
              <a:buNone/>
              <a:defRPr sz="4200">
                <a:solidFill>
                  <a:schemeClr val="lt2"/>
                </a:solidFill>
              </a:defRPr>
            </a:lvl1pPr>
            <a:lvl2pPr lvl="1" algn="ctr" rtl="0">
              <a:spcBef>
                <a:spcPts val="0"/>
              </a:spcBef>
              <a:spcAft>
                <a:spcPts val="0"/>
              </a:spcAft>
              <a:buClr>
                <a:schemeClr val="lt2"/>
              </a:buClr>
              <a:buSzPts val="4200"/>
              <a:buNone/>
              <a:defRPr sz="4200">
                <a:solidFill>
                  <a:schemeClr val="lt2"/>
                </a:solidFill>
              </a:defRPr>
            </a:lvl2pPr>
            <a:lvl3pPr lvl="2" algn="ctr" rtl="0">
              <a:spcBef>
                <a:spcPts val="0"/>
              </a:spcBef>
              <a:spcAft>
                <a:spcPts val="0"/>
              </a:spcAft>
              <a:buClr>
                <a:schemeClr val="lt2"/>
              </a:buClr>
              <a:buSzPts val="4200"/>
              <a:buNone/>
              <a:defRPr sz="4200">
                <a:solidFill>
                  <a:schemeClr val="lt2"/>
                </a:solidFill>
              </a:defRPr>
            </a:lvl3pPr>
            <a:lvl4pPr lvl="3" algn="ctr" rtl="0">
              <a:spcBef>
                <a:spcPts val="0"/>
              </a:spcBef>
              <a:spcAft>
                <a:spcPts val="0"/>
              </a:spcAft>
              <a:buClr>
                <a:schemeClr val="lt2"/>
              </a:buClr>
              <a:buSzPts val="4200"/>
              <a:buNone/>
              <a:defRPr sz="4200">
                <a:solidFill>
                  <a:schemeClr val="lt2"/>
                </a:solidFill>
              </a:defRPr>
            </a:lvl4pPr>
            <a:lvl5pPr lvl="4" algn="ctr" rtl="0">
              <a:spcBef>
                <a:spcPts val="0"/>
              </a:spcBef>
              <a:spcAft>
                <a:spcPts val="0"/>
              </a:spcAft>
              <a:buClr>
                <a:schemeClr val="lt2"/>
              </a:buClr>
              <a:buSzPts val="4200"/>
              <a:buNone/>
              <a:defRPr sz="4200">
                <a:solidFill>
                  <a:schemeClr val="lt2"/>
                </a:solidFill>
              </a:defRPr>
            </a:lvl5pPr>
            <a:lvl6pPr lvl="5" algn="ctr" rtl="0">
              <a:spcBef>
                <a:spcPts val="0"/>
              </a:spcBef>
              <a:spcAft>
                <a:spcPts val="0"/>
              </a:spcAft>
              <a:buClr>
                <a:schemeClr val="lt2"/>
              </a:buClr>
              <a:buSzPts val="4200"/>
              <a:buNone/>
              <a:defRPr sz="4200">
                <a:solidFill>
                  <a:schemeClr val="lt2"/>
                </a:solidFill>
              </a:defRPr>
            </a:lvl6pPr>
            <a:lvl7pPr lvl="6" algn="ctr" rtl="0">
              <a:spcBef>
                <a:spcPts val="0"/>
              </a:spcBef>
              <a:spcAft>
                <a:spcPts val="0"/>
              </a:spcAft>
              <a:buClr>
                <a:schemeClr val="lt2"/>
              </a:buClr>
              <a:buSzPts val="4200"/>
              <a:buNone/>
              <a:defRPr sz="4200">
                <a:solidFill>
                  <a:schemeClr val="lt2"/>
                </a:solidFill>
              </a:defRPr>
            </a:lvl7pPr>
            <a:lvl8pPr lvl="7" algn="ctr" rtl="0">
              <a:spcBef>
                <a:spcPts val="0"/>
              </a:spcBef>
              <a:spcAft>
                <a:spcPts val="0"/>
              </a:spcAft>
              <a:buClr>
                <a:schemeClr val="lt2"/>
              </a:buClr>
              <a:buSzPts val="4200"/>
              <a:buNone/>
              <a:defRPr sz="4200">
                <a:solidFill>
                  <a:schemeClr val="lt2"/>
                </a:solidFill>
              </a:defRPr>
            </a:lvl8pPr>
            <a:lvl9pPr lvl="8" algn="ctr" rtl="0">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accent1"/>
              </a:buClr>
              <a:buSzPts val="1800"/>
              <a:buChar char="●"/>
              <a:defRPr>
                <a:solidFill>
                  <a:schemeClr val="accent1"/>
                </a:solidFill>
              </a:defRPr>
            </a:lvl1pPr>
            <a:lvl2pPr marL="914400" lvl="1" indent="-317500" rtl="0">
              <a:spcBef>
                <a:spcPts val="0"/>
              </a:spcBef>
              <a:spcAft>
                <a:spcPts val="0"/>
              </a:spcAft>
              <a:buClr>
                <a:schemeClr val="accent1"/>
              </a:buClr>
              <a:buSzPts val="1400"/>
              <a:buChar char="○"/>
              <a:defRPr>
                <a:solidFill>
                  <a:schemeClr val="accent1"/>
                </a:solidFill>
              </a:defRPr>
            </a:lvl2pPr>
            <a:lvl3pPr marL="1371600" lvl="2" indent="-317500" rtl="0">
              <a:spcBef>
                <a:spcPts val="0"/>
              </a:spcBef>
              <a:spcAft>
                <a:spcPts val="0"/>
              </a:spcAft>
              <a:buClr>
                <a:schemeClr val="accent1"/>
              </a:buClr>
              <a:buSzPts val="1400"/>
              <a:buChar char="■"/>
              <a:defRPr>
                <a:solidFill>
                  <a:schemeClr val="accent1"/>
                </a:solidFill>
              </a:defRPr>
            </a:lvl3pPr>
            <a:lvl4pPr marL="1828800" lvl="3" indent="-317500" rtl="0">
              <a:spcBef>
                <a:spcPts val="0"/>
              </a:spcBef>
              <a:spcAft>
                <a:spcPts val="0"/>
              </a:spcAft>
              <a:buClr>
                <a:schemeClr val="accent1"/>
              </a:buClr>
              <a:buSzPts val="1400"/>
              <a:buChar char="●"/>
              <a:defRPr>
                <a:solidFill>
                  <a:schemeClr val="accent1"/>
                </a:solidFill>
              </a:defRPr>
            </a:lvl4pPr>
            <a:lvl5pPr marL="2286000" lvl="4" indent="-317500" rtl="0">
              <a:spcBef>
                <a:spcPts val="0"/>
              </a:spcBef>
              <a:spcAft>
                <a:spcPts val="0"/>
              </a:spcAft>
              <a:buClr>
                <a:schemeClr val="accent1"/>
              </a:buClr>
              <a:buSzPts val="1400"/>
              <a:buChar char="○"/>
              <a:defRPr>
                <a:solidFill>
                  <a:schemeClr val="accent1"/>
                </a:solidFill>
              </a:defRPr>
            </a:lvl5pPr>
            <a:lvl6pPr marL="2743200" lvl="5" indent="-317500" rtl="0">
              <a:spcBef>
                <a:spcPts val="0"/>
              </a:spcBef>
              <a:spcAft>
                <a:spcPts val="0"/>
              </a:spcAft>
              <a:buClr>
                <a:schemeClr val="accent1"/>
              </a:buClr>
              <a:buSzPts val="1400"/>
              <a:buChar char="■"/>
              <a:defRPr>
                <a:solidFill>
                  <a:schemeClr val="accent1"/>
                </a:solidFill>
              </a:defRPr>
            </a:lvl6pPr>
            <a:lvl7pPr marL="3200400" lvl="6" indent="-317500" rtl="0">
              <a:spcBef>
                <a:spcPts val="0"/>
              </a:spcBef>
              <a:spcAft>
                <a:spcPts val="0"/>
              </a:spcAft>
              <a:buClr>
                <a:schemeClr val="accent1"/>
              </a:buClr>
              <a:buSzPts val="1400"/>
              <a:buChar char="●"/>
              <a:defRPr>
                <a:solidFill>
                  <a:schemeClr val="accent1"/>
                </a:solidFill>
              </a:defRPr>
            </a:lvl7pPr>
            <a:lvl8pPr marL="3657600" lvl="7" indent="-317500" rtl="0">
              <a:spcBef>
                <a:spcPts val="0"/>
              </a:spcBef>
              <a:spcAft>
                <a:spcPts val="0"/>
              </a:spcAft>
              <a:buClr>
                <a:schemeClr val="accent1"/>
              </a:buClr>
              <a:buSzPts val="1400"/>
              <a:buChar char="○"/>
              <a:defRPr>
                <a:solidFill>
                  <a:schemeClr val="accent1"/>
                </a:solidFill>
              </a:defRPr>
            </a:lvl8pPr>
            <a:lvl9pPr marL="4114800" lvl="8" indent="-317500" rtl="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1"/>
                </a:solidFill>
                <a:latin typeface="Old Standard TT"/>
                <a:ea typeface="Old Standard TT"/>
                <a:cs typeface="Old Standard TT"/>
                <a:sym typeface="Old Standard TT"/>
              </a:defRPr>
            </a:lvl1pPr>
            <a:lvl2pPr lvl="1" algn="r" rtl="0">
              <a:buNone/>
              <a:defRPr sz="1000">
                <a:solidFill>
                  <a:schemeClr val="dk1"/>
                </a:solidFill>
                <a:latin typeface="Old Standard TT"/>
                <a:ea typeface="Old Standard TT"/>
                <a:cs typeface="Old Standard TT"/>
                <a:sym typeface="Old Standard TT"/>
              </a:defRPr>
            </a:lvl2pPr>
            <a:lvl3pPr lvl="2" algn="r" rtl="0">
              <a:buNone/>
              <a:defRPr sz="1000">
                <a:solidFill>
                  <a:schemeClr val="dk1"/>
                </a:solidFill>
                <a:latin typeface="Old Standard TT"/>
                <a:ea typeface="Old Standard TT"/>
                <a:cs typeface="Old Standard TT"/>
                <a:sym typeface="Old Standard TT"/>
              </a:defRPr>
            </a:lvl3pPr>
            <a:lvl4pPr lvl="3" algn="r" rtl="0">
              <a:buNone/>
              <a:defRPr sz="1000">
                <a:solidFill>
                  <a:schemeClr val="dk1"/>
                </a:solidFill>
                <a:latin typeface="Old Standard TT"/>
                <a:ea typeface="Old Standard TT"/>
                <a:cs typeface="Old Standard TT"/>
                <a:sym typeface="Old Standard TT"/>
              </a:defRPr>
            </a:lvl4pPr>
            <a:lvl5pPr lvl="4" algn="r" rtl="0">
              <a:buNone/>
              <a:defRPr sz="1000">
                <a:solidFill>
                  <a:schemeClr val="dk1"/>
                </a:solidFill>
                <a:latin typeface="Old Standard TT"/>
                <a:ea typeface="Old Standard TT"/>
                <a:cs typeface="Old Standard TT"/>
                <a:sym typeface="Old Standard TT"/>
              </a:defRPr>
            </a:lvl5pPr>
            <a:lvl6pPr lvl="5" algn="r" rtl="0">
              <a:buNone/>
              <a:defRPr sz="1000">
                <a:solidFill>
                  <a:schemeClr val="dk1"/>
                </a:solidFill>
                <a:latin typeface="Old Standard TT"/>
                <a:ea typeface="Old Standard TT"/>
                <a:cs typeface="Old Standard TT"/>
                <a:sym typeface="Old Standard TT"/>
              </a:defRPr>
            </a:lvl6pPr>
            <a:lvl7pPr lvl="6" algn="r" rtl="0">
              <a:buNone/>
              <a:defRPr sz="1000">
                <a:solidFill>
                  <a:schemeClr val="dk1"/>
                </a:solidFill>
                <a:latin typeface="Old Standard TT"/>
                <a:ea typeface="Old Standard TT"/>
                <a:cs typeface="Old Standard TT"/>
                <a:sym typeface="Old Standard TT"/>
              </a:defRPr>
            </a:lvl7pPr>
            <a:lvl8pPr lvl="7" algn="r" rtl="0">
              <a:buNone/>
              <a:defRPr sz="1000">
                <a:solidFill>
                  <a:schemeClr val="dk1"/>
                </a:solidFill>
                <a:latin typeface="Old Standard TT"/>
                <a:ea typeface="Old Standard TT"/>
                <a:cs typeface="Old Standard TT"/>
                <a:sym typeface="Old Standard TT"/>
              </a:defRPr>
            </a:lvl8pPr>
            <a:lvl9pPr lvl="8" algn="r" rtl="0">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nsw.gov.au/teaching-and-learning/professional-learning/teacher-quality-and-accreditation/strong-start-great-teachers/refining-practice/feedback-to-students/types-of-feedback#:~:text=Evaluative%20feedback%2C%20in%20the%20form,students%20can%20use%20to%20improv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ascd.org/publications/educational-leadership/sept12/vol70/num01/Seven-Keys-to-Effective-Feedback.aspx" TargetMode="External"/><Relationship Id="rId5" Type="http://schemas.openxmlformats.org/officeDocument/2006/relationships/hyperlink" Target="https://content.wisestep.com/advantages-disadvantages-summative-evaluation/" TargetMode="External"/><Relationship Id="rId4" Type="http://schemas.openxmlformats.org/officeDocument/2006/relationships/hyperlink" Target="https://kmeade1.files.wordpress.com/2010/03/evaluative-feedback.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pinclipart.com/picdir/big/492-4928465_people-img-people-thumbs-up-vector-clipart.png" TargetMode="External"/><Relationship Id="rId3" Type="http://schemas.openxmlformats.org/officeDocument/2006/relationships/hyperlink" Target="https://blog.edmentum.com/sites/blog.edmentum.com/files/images/NextGenImage.png" TargetMode="External"/><Relationship Id="rId7" Type="http://schemas.openxmlformats.org/officeDocument/2006/relationships/hyperlink" Target="https://dm1zcrsul8wju.cloudfront.net/sites/rcn_nspace/files/styles/full_width_banner/public/Criticised-tile%C2%A9iStock.jpg?itok=8kPhAbVI"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i.pinimg.com/originals/dc/19/27/dc192765ec337ed5919c6e8c44edd1ef.jpg" TargetMode="External"/><Relationship Id="rId5" Type="http://schemas.openxmlformats.org/officeDocument/2006/relationships/hyperlink" Target="https://encrypted-tbn0.gstatic.com/images?q=tbn:ANd9GcT8cHLUuv-8E27M_8MelWt3tq1JiWYm7poi4w&amp;usqp=CAU" TargetMode="External"/><Relationship Id="rId4" Type="http://schemas.openxmlformats.org/officeDocument/2006/relationships/hyperlink" Target="https://d3eizkexujvlb4.cloudfront.net/2019/01/13201555/Academic-and-Personal-Behaviors-Necessary-for-Student-Success.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TgpumwMOe4g" TargetMode="External"/><Relationship Id="rId7" Type="http://schemas.openxmlformats.org/officeDocument/2006/relationships/hyperlink" Target="https://usethefarrop.wordpress.com/descriptive-feedbac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fammed.wisc.edu/files/webfm-uploads/documents/faculty-dev/ccr-protocol-descriptive-feedback-strategies.pdf" TargetMode="External"/><Relationship Id="rId5" Type="http://schemas.openxmlformats.org/officeDocument/2006/relationships/hyperlink" Target="http://www.edugains.ca/resourcesAER/VideoLibrary/Feedback/ViewingGuideFeedbackAfLVideoSeries.pdf" TargetMode="External"/><Relationship Id="rId4" Type="http://schemas.openxmlformats.org/officeDocument/2006/relationships/hyperlink" Target="https://www-tandfonline-com.libproxy.uregina.ca/doi/pdf/10.1111/j.1467-873X.2006.00353.x?needAccess=tru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subTitle" idx="1"/>
          </p:nvPr>
        </p:nvSpPr>
        <p:spPr>
          <a:xfrm>
            <a:off x="152400" y="152400"/>
            <a:ext cx="8786100" cy="145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Descriptive vs Evaluative Feedback and Evidences of Learning</a:t>
            </a:r>
            <a:endParaRPr>
              <a:solidFill>
                <a:srgbClr val="000000"/>
              </a:solidFill>
            </a:endParaRPr>
          </a:p>
          <a:p>
            <a:pPr marL="0" lvl="0" indent="0" algn="l" rtl="0">
              <a:spcBef>
                <a:spcPts val="0"/>
              </a:spcBef>
              <a:spcAft>
                <a:spcPts val="0"/>
              </a:spcAft>
              <a:buNone/>
            </a:pPr>
            <a:endParaRPr sz="1500">
              <a:solidFill>
                <a:srgbClr val="000000"/>
              </a:solidFill>
            </a:endParaRPr>
          </a:p>
          <a:p>
            <a:pPr marL="0" lvl="0" indent="0" algn="l" rtl="0">
              <a:spcBef>
                <a:spcPts val="0"/>
              </a:spcBef>
              <a:spcAft>
                <a:spcPts val="0"/>
              </a:spcAft>
              <a:buNone/>
            </a:pPr>
            <a:r>
              <a:rPr lang="en" sz="1800">
                <a:solidFill>
                  <a:srgbClr val="000000"/>
                </a:solidFill>
              </a:rPr>
              <a:t>ECS 310: Critical Perspectives of Assessment</a:t>
            </a:r>
            <a:endParaRPr sz="1800">
              <a:solidFill>
                <a:srgbClr val="000000"/>
              </a:solidFill>
            </a:endParaRPr>
          </a:p>
          <a:p>
            <a:pPr marL="0" lvl="0" indent="0" algn="l" rtl="0">
              <a:spcBef>
                <a:spcPts val="0"/>
              </a:spcBef>
              <a:spcAft>
                <a:spcPts val="0"/>
              </a:spcAft>
              <a:buNone/>
            </a:pPr>
            <a:r>
              <a:rPr lang="en" sz="1800">
                <a:solidFill>
                  <a:srgbClr val="000000"/>
                </a:solidFill>
              </a:rPr>
              <a:t>By Erykah, Jordyn, Kristi, Madeline and Alaina</a:t>
            </a:r>
            <a:endParaRPr sz="1800">
              <a:solidFill>
                <a:srgbClr val="000000"/>
              </a:solidFill>
            </a:endParaRPr>
          </a:p>
        </p:txBody>
      </p:sp>
      <p:pic>
        <p:nvPicPr>
          <p:cNvPr id="60" name="Google Shape;60;p13"/>
          <p:cNvPicPr preferRelativeResize="0"/>
          <p:nvPr/>
        </p:nvPicPr>
        <p:blipFill rotWithShape="1">
          <a:blip r:embed="rId3">
            <a:alphaModFix/>
          </a:blip>
          <a:srcRect l="24516"/>
          <a:stretch/>
        </p:blipFill>
        <p:spPr>
          <a:xfrm>
            <a:off x="5963500" y="1851614"/>
            <a:ext cx="3043426" cy="3169235"/>
          </a:xfrm>
          <a:prstGeom prst="rect">
            <a:avLst/>
          </a:prstGeom>
          <a:noFill/>
          <a:ln>
            <a:noFill/>
          </a:ln>
        </p:spPr>
      </p:pic>
      <p:pic>
        <p:nvPicPr>
          <p:cNvPr id="61" name="Google Shape;61;p13"/>
          <p:cNvPicPr preferRelativeResize="0"/>
          <p:nvPr/>
        </p:nvPicPr>
        <p:blipFill>
          <a:blip r:embed="rId4">
            <a:alphaModFix/>
          </a:blip>
          <a:stretch>
            <a:fillRect/>
          </a:stretch>
        </p:blipFill>
        <p:spPr>
          <a:xfrm>
            <a:off x="0" y="1728950"/>
            <a:ext cx="6100574" cy="3414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p:nvPr/>
        </p:nvSpPr>
        <p:spPr>
          <a:xfrm>
            <a:off x="4500" y="187900"/>
            <a:ext cx="9135000" cy="7182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a:spLocks noGrp="1"/>
          </p:cNvSpPr>
          <p:nvPr>
            <p:ph type="title"/>
          </p:nvPr>
        </p:nvSpPr>
        <p:spPr>
          <a:xfrm>
            <a:off x="311700" y="240400"/>
            <a:ext cx="8520600" cy="61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Information Resources:</a:t>
            </a:r>
            <a:endParaRPr/>
          </a:p>
        </p:txBody>
      </p:sp>
      <p:sp>
        <p:nvSpPr>
          <p:cNvPr id="155" name="Google Shape;155;p22"/>
          <p:cNvSpPr txBox="1">
            <a:spLocks noGrp="1"/>
          </p:cNvSpPr>
          <p:nvPr>
            <p:ph type="body" idx="1"/>
          </p:nvPr>
        </p:nvSpPr>
        <p:spPr>
          <a:xfrm>
            <a:off x="311700" y="1048875"/>
            <a:ext cx="8520600" cy="398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t>Education.nsw.gov.au. 2021. </a:t>
            </a:r>
            <a:r>
              <a:rPr lang="en" sz="1350" i="1"/>
              <a:t>Types of feedback</a:t>
            </a:r>
            <a:r>
              <a:rPr lang="en" sz="1350"/>
              <a:t>. [online] Available at: </a:t>
            </a:r>
            <a:r>
              <a:rPr lang="en" sz="1350" u="sng">
                <a:solidFill>
                  <a:schemeClr val="hlink"/>
                </a:solidFill>
                <a:hlinkClick r:id="rId3"/>
              </a:rPr>
              <a:t>https://education.nsw.gov.au/teaching-and-learning/professional-learning/teacher-quality-and-accreditation/strong-start-great-teachers/refining-practice/feedback-to-students/types-of-feedback#:~:text=Evaluative%20feedback%2C%20in%20the%20form,students%20can%20use%20to%20improve</a:t>
            </a:r>
            <a:r>
              <a:rPr lang="en" sz="1350"/>
              <a:t>. </a:t>
            </a:r>
            <a:endParaRPr sz="1350"/>
          </a:p>
          <a:p>
            <a:pPr marL="0" lvl="0" indent="0" algn="l" rtl="0">
              <a:spcBef>
                <a:spcPts val="1200"/>
              </a:spcBef>
              <a:spcAft>
                <a:spcPts val="0"/>
              </a:spcAft>
              <a:buNone/>
            </a:pPr>
            <a:r>
              <a:rPr lang="en" sz="1350"/>
              <a:t>Jürgen, W., Grosche, M., &amp; Gerdes, H. (2010). Effects of evaluative feedback on rate of learning and task motivation: An analogue experiment. Learning Disabilities: A Contemporary Journal. 8. 43-52. </a:t>
            </a:r>
            <a:endParaRPr sz="1350"/>
          </a:p>
          <a:p>
            <a:pPr marL="0" lvl="0" indent="0" algn="l" rtl="0">
              <a:spcBef>
                <a:spcPts val="1200"/>
              </a:spcBef>
              <a:spcAft>
                <a:spcPts val="0"/>
              </a:spcAft>
              <a:buNone/>
            </a:pPr>
            <a:r>
              <a:rPr lang="en" sz="1350"/>
              <a:t>Kmeade1.files.wordpress.com. 2010. [online] Available at: </a:t>
            </a:r>
            <a:r>
              <a:rPr lang="en" sz="1350" u="sng">
                <a:solidFill>
                  <a:schemeClr val="hlink"/>
                </a:solidFill>
                <a:hlinkClick r:id="rId4"/>
              </a:rPr>
              <a:t>https://kmeade1.files.wordpress.com/2010/03/evaluative-feedback.pdf</a:t>
            </a:r>
            <a:r>
              <a:rPr lang="en" sz="1350"/>
              <a:t> </a:t>
            </a:r>
            <a:endParaRPr sz="1350"/>
          </a:p>
          <a:p>
            <a:pPr marL="0" lvl="0" indent="0" algn="l" rtl="0">
              <a:spcBef>
                <a:spcPts val="1200"/>
              </a:spcBef>
              <a:spcAft>
                <a:spcPts val="0"/>
              </a:spcAft>
              <a:buNone/>
            </a:pPr>
            <a:r>
              <a:rPr lang="en" sz="1350"/>
              <a:t>Reddy, K., n.d. </a:t>
            </a:r>
            <a:r>
              <a:rPr lang="en" sz="1350" i="1"/>
              <a:t>Summative Evaluation Advantages and Disadvantages - WiseStep</a:t>
            </a:r>
            <a:r>
              <a:rPr lang="en" sz="1350"/>
              <a:t>. [online] WiseStep. Available at: </a:t>
            </a:r>
            <a:r>
              <a:rPr lang="en" sz="1350" u="sng">
                <a:solidFill>
                  <a:schemeClr val="hlink"/>
                </a:solidFill>
                <a:hlinkClick r:id="rId5"/>
              </a:rPr>
              <a:t>https://content.wisestep.com/advantages-disadvantages-summative-evaluation/</a:t>
            </a:r>
            <a:r>
              <a:rPr lang="en" sz="1350"/>
              <a:t> </a:t>
            </a:r>
            <a:endParaRPr sz="1350"/>
          </a:p>
          <a:p>
            <a:pPr marL="0" lvl="0" indent="0" algn="l" rtl="0">
              <a:spcBef>
                <a:spcPts val="1200"/>
              </a:spcBef>
              <a:spcAft>
                <a:spcPts val="0"/>
              </a:spcAft>
              <a:buNone/>
            </a:pPr>
            <a:r>
              <a:rPr lang="en" sz="1350"/>
              <a:t>Wiggins, G., 2012. </a:t>
            </a:r>
            <a:r>
              <a:rPr lang="en" sz="1350" i="1"/>
              <a:t>Seven Keys to Effective Feedback - Educational Leadership</a:t>
            </a:r>
            <a:r>
              <a:rPr lang="en" sz="1350"/>
              <a:t>. [online] Ascd.org. Available at: </a:t>
            </a:r>
            <a:r>
              <a:rPr lang="en" sz="1350" u="sng">
                <a:solidFill>
                  <a:schemeClr val="hlink"/>
                </a:solidFill>
                <a:hlinkClick r:id="rId6"/>
              </a:rPr>
              <a:t>http://www.ascd.org/publications/educational-leadership/sept12/vol70/num01/Seven-Keys-to-Effective-Feedback.aspx</a:t>
            </a:r>
            <a:r>
              <a:rPr lang="en" sz="1350"/>
              <a:t> </a:t>
            </a:r>
            <a:endParaRPr sz="1350"/>
          </a:p>
          <a:p>
            <a:pPr marL="0" lvl="0" indent="0" algn="l" rtl="0">
              <a:spcBef>
                <a:spcPts val="1200"/>
              </a:spcBef>
              <a:spcAft>
                <a:spcPts val="1200"/>
              </a:spcAft>
              <a:buNone/>
            </a:pPr>
            <a:endParaRPr sz="1200"/>
          </a:p>
        </p:txBody>
      </p:sp>
      <p:sp>
        <p:nvSpPr>
          <p:cNvPr id="156" name="Google Shape;156;p22"/>
          <p:cNvSpPr/>
          <p:nvPr/>
        </p:nvSpPr>
        <p:spPr>
          <a:xfrm>
            <a:off x="4500" y="5036900"/>
            <a:ext cx="9135000" cy="1065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4500" y="949888"/>
            <a:ext cx="9135000" cy="552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p:nvPr/>
        </p:nvSpPr>
        <p:spPr>
          <a:xfrm>
            <a:off x="4500" y="4931138"/>
            <a:ext cx="9135000" cy="552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p:nvPr/>
        </p:nvSpPr>
        <p:spPr>
          <a:xfrm>
            <a:off x="4500" y="187900"/>
            <a:ext cx="9135000" cy="718200"/>
          </a:xfrm>
          <a:prstGeom prst="rect">
            <a:avLst/>
          </a:prstGeom>
          <a:solidFill>
            <a:srgbClr val="1E958A"/>
          </a:solidFill>
          <a:ln w="9525" cap="flat" cmpd="sng">
            <a:solidFill>
              <a:srgbClr val="1E95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a:spLocks noGrp="1"/>
          </p:cNvSpPr>
          <p:nvPr>
            <p:ph type="title"/>
          </p:nvPr>
        </p:nvSpPr>
        <p:spPr>
          <a:xfrm>
            <a:off x="311700" y="240400"/>
            <a:ext cx="8520600" cy="61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Visual Images Resources:</a:t>
            </a:r>
            <a:endParaRPr/>
          </a:p>
        </p:txBody>
      </p:sp>
      <p:sp>
        <p:nvSpPr>
          <p:cNvPr id="165" name="Google Shape;165;p23"/>
          <p:cNvSpPr txBox="1">
            <a:spLocks noGrp="1"/>
          </p:cNvSpPr>
          <p:nvPr>
            <p:ph type="body" idx="1"/>
          </p:nvPr>
        </p:nvSpPr>
        <p:spPr>
          <a:xfrm>
            <a:off x="311700" y="1159800"/>
            <a:ext cx="8520600" cy="38085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u="sng">
                <a:solidFill>
                  <a:schemeClr val="hlink"/>
                </a:solidFill>
                <a:hlinkClick r:id="rId3"/>
              </a:rPr>
              <a:t>Link for image found on Slide 2</a:t>
            </a:r>
            <a:endParaRPr/>
          </a:p>
          <a:p>
            <a:pPr marL="0" lvl="0" indent="0" algn="l" rtl="0">
              <a:spcBef>
                <a:spcPts val="1200"/>
              </a:spcBef>
              <a:spcAft>
                <a:spcPts val="0"/>
              </a:spcAft>
              <a:buNone/>
            </a:pPr>
            <a:r>
              <a:rPr lang="en" u="sng">
                <a:solidFill>
                  <a:schemeClr val="hlink"/>
                </a:solidFill>
                <a:hlinkClick r:id="rId4"/>
              </a:rPr>
              <a:t>Link for image found on Slide 3</a:t>
            </a:r>
            <a:r>
              <a:rPr lang="en"/>
              <a:t> </a:t>
            </a:r>
            <a:endParaRPr/>
          </a:p>
          <a:p>
            <a:pPr marL="0" lvl="0" indent="0" algn="l" rtl="0">
              <a:spcBef>
                <a:spcPts val="1200"/>
              </a:spcBef>
              <a:spcAft>
                <a:spcPts val="0"/>
              </a:spcAft>
              <a:buNone/>
            </a:pPr>
            <a:r>
              <a:rPr lang="en" u="sng">
                <a:solidFill>
                  <a:schemeClr val="hlink"/>
                </a:solidFill>
                <a:hlinkClick r:id="rId5"/>
              </a:rPr>
              <a:t>Link for image found on Slide 4</a:t>
            </a:r>
            <a:endParaRPr/>
          </a:p>
          <a:p>
            <a:pPr marL="0" lvl="0" indent="0" algn="l" rtl="0">
              <a:spcBef>
                <a:spcPts val="1200"/>
              </a:spcBef>
              <a:spcAft>
                <a:spcPts val="0"/>
              </a:spcAft>
              <a:buNone/>
            </a:pPr>
            <a:r>
              <a:rPr lang="en" u="sng">
                <a:solidFill>
                  <a:schemeClr val="hlink"/>
                </a:solidFill>
                <a:hlinkClick r:id="rId6"/>
              </a:rPr>
              <a:t>Link for image found on Slide 5</a:t>
            </a:r>
            <a:r>
              <a:rPr lang="en"/>
              <a:t> </a:t>
            </a:r>
            <a:endParaRPr/>
          </a:p>
          <a:p>
            <a:pPr marL="0" lvl="0" indent="0" algn="l" rtl="0">
              <a:spcBef>
                <a:spcPts val="1200"/>
              </a:spcBef>
              <a:spcAft>
                <a:spcPts val="0"/>
              </a:spcAft>
              <a:buNone/>
            </a:pPr>
            <a:r>
              <a:rPr lang="en" u="sng">
                <a:solidFill>
                  <a:schemeClr val="hlink"/>
                </a:solidFill>
                <a:hlinkClick r:id="rId7"/>
              </a:rPr>
              <a:t>Link for image found on Slide 8</a:t>
            </a:r>
            <a:endParaRPr/>
          </a:p>
          <a:p>
            <a:pPr marL="0" lvl="0" indent="0" algn="l" rtl="0">
              <a:spcBef>
                <a:spcPts val="1200"/>
              </a:spcBef>
              <a:spcAft>
                <a:spcPts val="0"/>
              </a:spcAft>
              <a:buNone/>
            </a:pPr>
            <a:r>
              <a:rPr lang="en" u="sng">
                <a:solidFill>
                  <a:schemeClr val="hlink"/>
                </a:solidFill>
                <a:hlinkClick r:id="rId8"/>
              </a:rPr>
              <a:t>Link for image found on Slide 9</a:t>
            </a:r>
            <a:endParaRPr/>
          </a:p>
          <a:p>
            <a:pPr marL="0" lvl="0" indent="0" algn="l" rtl="0">
              <a:spcBef>
                <a:spcPts val="1200"/>
              </a:spcBef>
              <a:spcAft>
                <a:spcPts val="0"/>
              </a:spcAft>
              <a:buNone/>
            </a:pPr>
            <a:r>
              <a:rPr lang="en"/>
              <a:t>Images found on slides 6&amp;7 were found within the following journal: </a:t>
            </a:r>
            <a:br>
              <a:rPr lang="en"/>
            </a:br>
            <a:r>
              <a:rPr lang="en"/>
              <a:t>	</a:t>
            </a:r>
            <a:r>
              <a:rPr lang="en" sz="1350"/>
              <a:t>Jürgen, W., Grosche, M., &amp; Gerdes, H. (2010). Effects of evaluative feedback on rate of learning and task </a:t>
            </a:r>
            <a:br>
              <a:rPr lang="en" sz="1350"/>
            </a:br>
            <a:r>
              <a:rPr lang="en" sz="1350"/>
              <a:t>		motivation: An analogue experiment. Learning Disabilities: A Contemporary Journal. 8. 43-52. </a:t>
            </a:r>
            <a:endParaRPr/>
          </a:p>
          <a:p>
            <a:pPr marL="0" lvl="0" indent="0" algn="l" rtl="0">
              <a:spcBef>
                <a:spcPts val="1200"/>
              </a:spcBef>
              <a:spcAft>
                <a:spcPts val="1200"/>
              </a:spcAft>
              <a:buNone/>
            </a:pPr>
            <a:r>
              <a:rPr lang="en"/>
              <a:t> </a:t>
            </a:r>
            <a:endParaRPr/>
          </a:p>
        </p:txBody>
      </p:sp>
      <p:sp>
        <p:nvSpPr>
          <p:cNvPr id="166" name="Google Shape;166;p23"/>
          <p:cNvSpPr/>
          <p:nvPr/>
        </p:nvSpPr>
        <p:spPr>
          <a:xfrm>
            <a:off x="4500" y="5036900"/>
            <a:ext cx="9135000" cy="106500"/>
          </a:xfrm>
          <a:prstGeom prst="rect">
            <a:avLst/>
          </a:prstGeom>
          <a:solidFill>
            <a:srgbClr val="1E958A"/>
          </a:solidFill>
          <a:ln w="9525" cap="flat" cmpd="sng">
            <a:solidFill>
              <a:srgbClr val="1E95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4500" y="949888"/>
            <a:ext cx="9135000" cy="55200"/>
          </a:xfrm>
          <a:prstGeom prst="rect">
            <a:avLst/>
          </a:prstGeom>
          <a:solidFill>
            <a:srgbClr val="1E958A"/>
          </a:solidFill>
          <a:ln w="9525" cap="flat" cmpd="sng">
            <a:solidFill>
              <a:srgbClr val="1E95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4500" y="4913088"/>
            <a:ext cx="9135000" cy="55200"/>
          </a:xfrm>
          <a:prstGeom prst="rect">
            <a:avLst/>
          </a:prstGeom>
          <a:solidFill>
            <a:srgbClr val="1E958A"/>
          </a:solidFill>
          <a:ln w="9525" cap="flat" cmpd="sng">
            <a:solidFill>
              <a:srgbClr val="1E95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Descriptive Feedback?</a:t>
            </a:r>
            <a:endParaRPr/>
          </a:p>
        </p:txBody>
      </p:sp>
      <p:sp>
        <p:nvSpPr>
          <p:cNvPr id="174" name="Google Shape;174;p24"/>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FFFFFF"/>
                </a:solidFill>
              </a:rPr>
              <a:t>By: Erykah Pool </a:t>
            </a:r>
            <a:endParaRPr sz="1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Descriptive Feedback Definition</a:t>
            </a:r>
            <a:endParaRPr/>
          </a:p>
        </p:txBody>
      </p:sp>
      <p:sp>
        <p:nvSpPr>
          <p:cNvPr id="180" name="Google Shape;180;p25"/>
          <p:cNvSpPr txBox="1">
            <a:spLocks noGrp="1"/>
          </p:cNvSpPr>
          <p:nvPr>
            <p:ph type="body" idx="1"/>
          </p:nvPr>
        </p:nvSpPr>
        <p:spPr>
          <a:xfrm>
            <a:off x="311700" y="1603050"/>
            <a:ext cx="8520600" cy="19374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2300"/>
              <a:t>Descriptive feedback is defined as: “specific information in the form of written comments or conversations that help the learner understand what [they] need to do in order to improve” </a:t>
            </a:r>
            <a:endParaRPr sz="2300"/>
          </a:p>
          <a:p>
            <a:pPr marL="0" lvl="0" indent="0" algn="ctr" rtl="0">
              <a:spcBef>
                <a:spcPts val="0"/>
              </a:spcBef>
              <a:spcAft>
                <a:spcPts val="0"/>
              </a:spcAft>
              <a:buClr>
                <a:schemeClr val="dk1"/>
              </a:buClr>
              <a:buSzPct val="91666"/>
              <a:buFont typeface="Arial"/>
              <a:buNone/>
            </a:pPr>
            <a:r>
              <a:rPr lang="en" sz="1200"/>
              <a:t> -Sachse-Brown &amp; Aldridge, 2004</a:t>
            </a:r>
            <a:endParaRPr sz="1200"/>
          </a:p>
          <a:p>
            <a:pPr marL="0" lvl="0" indent="0" algn="ctr" rtl="0">
              <a:spcBef>
                <a:spcPts val="0"/>
              </a:spcBef>
              <a:spcAft>
                <a:spcPts val="0"/>
              </a:spcAft>
              <a:buClr>
                <a:schemeClr val="dk1"/>
              </a:buClr>
              <a:buSzPct val="47826"/>
              <a:buFont typeface="Arial"/>
              <a:buNone/>
            </a:pPr>
            <a:endParaRPr sz="2300">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Descriptive Feedback… </a:t>
            </a:r>
            <a:endParaRPr/>
          </a:p>
        </p:txBody>
      </p:sp>
      <p:sp>
        <p:nvSpPr>
          <p:cNvPr id="186" name="Google Shape;186;p26"/>
          <p:cNvSpPr txBox="1"/>
          <p:nvPr/>
        </p:nvSpPr>
        <p:spPr>
          <a:xfrm>
            <a:off x="651250" y="1368950"/>
            <a:ext cx="802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grpSp>
        <p:nvGrpSpPr>
          <p:cNvPr id="187" name="Google Shape;187;p26"/>
          <p:cNvGrpSpPr/>
          <p:nvPr/>
        </p:nvGrpSpPr>
        <p:grpSpPr>
          <a:xfrm>
            <a:off x="2789785" y="1323164"/>
            <a:ext cx="5221800" cy="731700"/>
            <a:chOff x="2789785" y="1323164"/>
            <a:chExt cx="5221800" cy="731700"/>
          </a:xfrm>
        </p:grpSpPr>
        <p:sp>
          <p:nvSpPr>
            <p:cNvPr id="188" name="Google Shape;188;p26"/>
            <p:cNvSpPr/>
            <p:nvPr/>
          </p:nvSpPr>
          <p:spPr>
            <a:xfrm>
              <a:off x="2789785" y="1323164"/>
              <a:ext cx="5221800" cy="731700"/>
            </a:xfrm>
            <a:prstGeom prst="rect">
              <a:avLst/>
            </a:prstGeom>
            <a:solidFill>
              <a:srgbClr val="08563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9" name="Google Shape;189;p26"/>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Lorem ipsum dolor sit amet, consectetur adipiscing elit. Duis sit amet odio vel purus bibendum luctus.</a:t>
              </a:r>
              <a:endParaRPr sz="1200">
                <a:solidFill>
                  <a:srgbClr val="FFFFFF"/>
                </a:solidFill>
                <a:latin typeface="Roboto"/>
                <a:ea typeface="Roboto"/>
                <a:cs typeface="Roboto"/>
                <a:sym typeface="Roboto"/>
              </a:endParaRPr>
            </a:p>
          </p:txBody>
        </p:sp>
      </p:grpSp>
      <p:grpSp>
        <p:nvGrpSpPr>
          <p:cNvPr id="190" name="Google Shape;190;p26"/>
          <p:cNvGrpSpPr/>
          <p:nvPr/>
        </p:nvGrpSpPr>
        <p:grpSpPr>
          <a:xfrm>
            <a:off x="2789787" y="2207525"/>
            <a:ext cx="4860300" cy="731700"/>
            <a:chOff x="2789787" y="2207525"/>
            <a:chExt cx="4860300" cy="731700"/>
          </a:xfrm>
        </p:grpSpPr>
        <p:sp>
          <p:nvSpPr>
            <p:cNvPr id="191" name="Google Shape;191;p26"/>
            <p:cNvSpPr/>
            <p:nvPr/>
          </p:nvSpPr>
          <p:spPr>
            <a:xfrm>
              <a:off x="2789787" y="2207525"/>
              <a:ext cx="4860300" cy="731700"/>
            </a:xfrm>
            <a:prstGeom prst="rect">
              <a:avLst/>
            </a:prstGeom>
            <a:solidFill>
              <a:srgbClr val="0B714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2" name="Google Shape;192;p26"/>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Lorem ipsum dolor sit amet, consectetur adipiscing elit. Duis sit amet odio vel purus bibendum luctus.</a:t>
              </a:r>
              <a:endParaRPr sz="1200">
                <a:solidFill>
                  <a:srgbClr val="FFFFFF"/>
                </a:solidFill>
                <a:latin typeface="Roboto"/>
                <a:ea typeface="Roboto"/>
                <a:cs typeface="Roboto"/>
                <a:sym typeface="Roboto"/>
              </a:endParaRPr>
            </a:p>
          </p:txBody>
        </p:sp>
      </p:grpSp>
      <p:grpSp>
        <p:nvGrpSpPr>
          <p:cNvPr id="193" name="Google Shape;193;p26"/>
          <p:cNvGrpSpPr/>
          <p:nvPr/>
        </p:nvGrpSpPr>
        <p:grpSpPr>
          <a:xfrm>
            <a:off x="2789787" y="3088625"/>
            <a:ext cx="4497600" cy="731700"/>
            <a:chOff x="2789787" y="3088625"/>
            <a:chExt cx="4497600" cy="731700"/>
          </a:xfrm>
        </p:grpSpPr>
        <p:sp>
          <p:nvSpPr>
            <p:cNvPr id="194" name="Google Shape;194;p26"/>
            <p:cNvSpPr/>
            <p:nvPr/>
          </p:nvSpPr>
          <p:spPr>
            <a:xfrm>
              <a:off x="2789787" y="3088625"/>
              <a:ext cx="4497600" cy="731700"/>
            </a:xfrm>
            <a:prstGeom prst="rect">
              <a:avLst/>
            </a:prstGeom>
            <a:solidFill>
              <a:srgbClr val="0B77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5" name="Google Shape;195;p26"/>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Lorem ipsum dolor sit amet, consectetur adipiscing elit. Duis sit amet odio vel purus bibendum luctus.</a:t>
              </a:r>
              <a:endParaRPr sz="1200">
                <a:solidFill>
                  <a:srgbClr val="FFFFFF"/>
                </a:solidFill>
                <a:latin typeface="Roboto"/>
                <a:ea typeface="Roboto"/>
                <a:cs typeface="Roboto"/>
                <a:sym typeface="Roboto"/>
              </a:endParaRPr>
            </a:p>
          </p:txBody>
        </p:sp>
      </p:grpSp>
      <p:grpSp>
        <p:nvGrpSpPr>
          <p:cNvPr id="196" name="Google Shape;196;p26"/>
          <p:cNvGrpSpPr/>
          <p:nvPr/>
        </p:nvGrpSpPr>
        <p:grpSpPr>
          <a:xfrm>
            <a:off x="2789785" y="1323164"/>
            <a:ext cx="5221800" cy="731700"/>
            <a:chOff x="2789785" y="1323164"/>
            <a:chExt cx="5221800" cy="731700"/>
          </a:xfrm>
        </p:grpSpPr>
        <p:sp>
          <p:nvSpPr>
            <p:cNvPr id="197" name="Google Shape;197;p26"/>
            <p:cNvSpPr/>
            <p:nvPr/>
          </p:nvSpPr>
          <p:spPr>
            <a:xfrm>
              <a:off x="2789785" y="1323164"/>
              <a:ext cx="5221800" cy="731700"/>
            </a:xfrm>
            <a:prstGeom prst="rect">
              <a:avLst/>
            </a:prstGeom>
            <a:solidFill>
              <a:srgbClr val="155B54"/>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8" name="Google Shape;198;p26"/>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2700">
                  <a:solidFill>
                    <a:srgbClr val="FFFFFF"/>
                  </a:solidFill>
                  <a:latin typeface="Roboto"/>
                  <a:ea typeface="Roboto"/>
                  <a:cs typeface="Roboto"/>
                  <a:sym typeface="Roboto"/>
                </a:rPr>
                <a:t>Where am I now?</a:t>
              </a:r>
              <a:endParaRPr sz="2700">
                <a:solidFill>
                  <a:srgbClr val="FFFFFF"/>
                </a:solidFill>
                <a:latin typeface="Roboto"/>
                <a:ea typeface="Roboto"/>
                <a:cs typeface="Roboto"/>
                <a:sym typeface="Roboto"/>
              </a:endParaRPr>
            </a:p>
          </p:txBody>
        </p:sp>
      </p:grpSp>
      <p:grpSp>
        <p:nvGrpSpPr>
          <p:cNvPr id="199" name="Google Shape;199;p26"/>
          <p:cNvGrpSpPr/>
          <p:nvPr/>
        </p:nvGrpSpPr>
        <p:grpSpPr>
          <a:xfrm>
            <a:off x="2789787" y="2207525"/>
            <a:ext cx="4860300" cy="731700"/>
            <a:chOff x="2789787" y="2207525"/>
            <a:chExt cx="4860300" cy="731700"/>
          </a:xfrm>
        </p:grpSpPr>
        <p:sp>
          <p:nvSpPr>
            <p:cNvPr id="200" name="Google Shape;200;p26"/>
            <p:cNvSpPr/>
            <p:nvPr/>
          </p:nvSpPr>
          <p:spPr>
            <a:xfrm>
              <a:off x="2789787" y="2207525"/>
              <a:ext cx="4860300" cy="731700"/>
            </a:xfrm>
            <a:prstGeom prst="rect">
              <a:avLst/>
            </a:prstGeom>
            <a:solidFill>
              <a:srgbClr val="1B786E"/>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1" name="Google Shape;201;p26"/>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2700">
                  <a:solidFill>
                    <a:srgbClr val="FFFFFF"/>
                  </a:solidFill>
                  <a:latin typeface="Roboto"/>
                  <a:ea typeface="Roboto"/>
                  <a:cs typeface="Roboto"/>
                  <a:sym typeface="Roboto"/>
                </a:rPr>
                <a:t>Where am I going?</a:t>
              </a:r>
              <a:endParaRPr sz="2700">
                <a:solidFill>
                  <a:srgbClr val="FFFFFF"/>
                </a:solidFill>
                <a:latin typeface="Roboto"/>
                <a:ea typeface="Roboto"/>
                <a:cs typeface="Roboto"/>
                <a:sym typeface="Roboto"/>
              </a:endParaRPr>
            </a:p>
          </p:txBody>
        </p:sp>
      </p:grpSp>
      <p:grpSp>
        <p:nvGrpSpPr>
          <p:cNvPr id="202" name="Google Shape;202;p26"/>
          <p:cNvGrpSpPr/>
          <p:nvPr/>
        </p:nvGrpSpPr>
        <p:grpSpPr>
          <a:xfrm>
            <a:off x="2789787" y="3088625"/>
            <a:ext cx="4497714" cy="731700"/>
            <a:chOff x="2789787" y="3088625"/>
            <a:chExt cx="4497714" cy="731700"/>
          </a:xfrm>
        </p:grpSpPr>
        <p:sp>
          <p:nvSpPr>
            <p:cNvPr id="203" name="Google Shape;203;p26"/>
            <p:cNvSpPr/>
            <p:nvPr/>
          </p:nvSpPr>
          <p:spPr>
            <a:xfrm>
              <a:off x="2789787" y="3088625"/>
              <a:ext cx="4497600" cy="731700"/>
            </a:xfrm>
            <a:prstGeom prst="rect">
              <a:avLst/>
            </a:prstGeom>
            <a:solidFill>
              <a:srgbClr val="1D7E74"/>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4" name="Google Shape;204;p26"/>
            <p:cNvSpPr txBox="1"/>
            <p:nvPr/>
          </p:nvSpPr>
          <p:spPr>
            <a:xfrm>
              <a:off x="2914402" y="3295175"/>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2700">
                  <a:solidFill>
                    <a:srgbClr val="FFFFFF"/>
                  </a:solidFill>
                  <a:latin typeface="Roboto"/>
                  <a:ea typeface="Roboto"/>
                  <a:cs typeface="Roboto"/>
                  <a:sym typeface="Roboto"/>
                </a:rPr>
                <a:t>How can I close the gap?</a:t>
              </a:r>
              <a:endParaRPr sz="2700">
                <a:solidFill>
                  <a:srgbClr val="FFFFFF"/>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7"/>
          <p:cNvPicPr preferRelativeResize="0"/>
          <p:nvPr/>
        </p:nvPicPr>
        <p:blipFill>
          <a:blip r:embed="rId3">
            <a:alphaModFix/>
          </a:blip>
          <a:stretch>
            <a:fillRect/>
          </a:stretch>
        </p:blipFill>
        <p:spPr>
          <a:xfrm>
            <a:off x="2094124" y="714938"/>
            <a:ext cx="4955749" cy="3713625"/>
          </a:xfrm>
          <a:prstGeom prst="rect">
            <a:avLst/>
          </a:prstGeom>
          <a:noFill/>
          <a:ln>
            <a:noFill/>
          </a:ln>
        </p:spPr>
      </p:pic>
      <p:sp>
        <p:nvSpPr>
          <p:cNvPr id="210" name="Google Shape;210;p27"/>
          <p:cNvSpPr txBox="1"/>
          <p:nvPr/>
        </p:nvSpPr>
        <p:spPr>
          <a:xfrm>
            <a:off x="5239450" y="4577325"/>
            <a:ext cx="383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https://usethefarrop.wordpress.com/descriptive-feedback/</a:t>
            </a:r>
            <a:endParaRPr>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Benefits of Descriptive Feedback</a:t>
            </a:r>
            <a:endParaRPr/>
          </a:p>
        </p:txBody>
      </p:sp>
      <p:sp>
        <p:nvSpPr>
          <p:cNvPr id="216" name="Google Shape;216;p2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228600" lvl="0" indent="0" algn="l" rtl="0">
              <a:spcBef>
                <a:spcPts val="0"/>
              </a:spcBef>
              <a:spcAft>
                <a:spcPts val="0"/>
              </a:spcAft>
              <a:buClr>
                <a:schemeClr val="dk1"/>
              </a:buClr>
              <a:buSzPts val="1100"/>
              <a:buFont typeface="Arial"/>
              <a:buNone/>
            </a:pPr>
            <a:endParaRPr sz="5000">
              <a:latin typeface="Arial"/>
              <a:ea typeface="Arial"/>
              <a:cs typeface="Arial"/>
              <a:sym typeface="Arial"/>
            </a:endParaRPr>
          </a:p>
          <a:p>
            <a:pPr marL="228600" lvl="0" indent="0" algn="l" rtl="0">
              <a:spcBef>
                <a:spcPts val="0"/>
              </a:spcBef>
              <a:spcAft>
                <a:spcPts val="0"/>
              </a:spcAft>
              <a:buClr>
                <a:schemeClr val="dk1"/>
              </a:buClr>
              <a:buSzPts val="1100"/>
              <a:buFont typeface="Arial"/>
              <a:buNone/>
            </a:pPr>
            <a:r>
              <a:rPr lang="en" sz="5000">
                <a:latin typeface="Arial"/>
                <a:ea typeface="Arial"/>
                <a:cs typeface="Arial"/>
                <a:sym typeface="Arial"/>
              </a:rPr>
              <a:t>TRUST AND COMMUNITY</a:t>
            </a:r>
            <a:endParaRPr sz="5000">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5000">
                <a:solidFill>
                  <a:srgbClr val="000000"/>
                </a:solidFill>
              </a:rPr>
              <a:t>“Students can learn without a grade, but they can’t learn without feedback”</a:t>
            </a:r>
            <a:endParaRPr sz="5000">
              <a:solidFill>
                <a:srgbClr val="000000"/>
              </a:solidFill>
            </a:endParaRPr>
          </a:p>
          <a:p>
            <a:pPr marL="0" lvl="0" indent="0" algn="l" rtl="0">
              <a:spcBef>
                <a:spcPts val="0"/>
              </a:spcBef>
              <a:spcAft>
                <a:spcPts val="0"/>
              </a:spcAft>
              <a:buSzPts val="990"/>
              <a:buNone/>
            </a:pPr>
            <a:r>
              <a:rPr lang="en" sz="5000">
                <a:solidFill>
                  <a:srgbClr val="000000"/>
                </a:solidFill>
              </a:rPr>
              <a:t> -Rick Wormeli</a:t>
            </a:r>
            <a:endParaRPr sz="50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Descriptive Feedback is Most Effective When… </a:t>
            </a:r>
            <a:endParaRPr/>
          </a:p>
        </p:txBody>
      </p:sp>
      <p:sp>
        <p:nvSpPr>
          <p:cNvPr id="227" name="Google Shape;227;p3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Font typeface="Times New Roman"/>
              <a:buChar char="●"/>
            </a:pPr>
            <a:r>
              <a:rPr lang="en" sz="2100">
                <a:latin typeface="Times New Roman"/>
                <a:ea typeface="Times New Roman"/>
                <a:cs typeface="Times New Roman"/>
                <a:sym typeface="Times New Roman"/>
              </a:rPr>
              <a:t>It focuses on the next task</a:t>
            </a:r>
            <a:endParaRPr sz="2100">
              <a:latin typeface="Times New Roman"/>
              <a:ea typeface="Times New Roman"/>
              <a:cs typeface="Times New Roman"/>
              <a:sym typeface="Times New Roman"/>
            </a:endParaRPr>
          </a:p>
          <a:p>
            <a:pPr marL="457200" lvl="0" indent="-361950" algn="l" rtl="0">
              <a:spcBef>
                <a:spcPts val="0"/>
              </a:spcBef>
              <a:spcAft>
                <a:spcPts val="0"/>
              </a:spcAft>
              <a:buSzPts val="2100"/>
              <a:buFont typeface="Times New Roman"/>
              <a:buChar char="●"/>
            </a:pPr>
            <a:r>
              <a:rPr lang="en" sz="2100">
                <a:latin typeface="Times New Roman"/>
                <a:ea typeface="Times New Roman"/>
                <a:cs typeface="Times New Roman"/>
                <a:sym typeface="Times New Roman"/>
              </a:rPr>
              <a:t>Clear as to what the learner has done well and what they need to work        on next</a:t>
            </a:r>
            <a:endParaRPr sz="2100">
              <a:latin typeface="Times New Roman"/>
              <a:ea typeface="Times New Roman"/>
              <a:cs typeface="Times New Roman"/>
              <a:sym typeface="Times New Roman"/>
            </a:endParaRPr>
          </a:p>
          <a:p>
            <a:pPr marL="457200" lvl="0" indent="-361950" algn="l" rtl="0">
              <a:spcBef>
                <a:spcPts val="0"/>
              </a:spcBef>
              <a:spcAft>
                <a:spcPts val="0"/>
              </a:spcAft>
              <a:buSzPts val="2100"/>
              <a:buFont typeface="Times New Roman"/>
              <a:buChar char="●"/>
            </a:pPr>
            <a:r>
              <a:rPr lang="en" sz="2100">
                <a:latin typeface="Times New Roman"/>
                <a:ea typeface="Times New Roman"/>
                <a:cs typeface="Times New Roman"/>
                <a:sym typeface="Times New Roman"/>
              </a:rPr>
              <a:t>Is given while the task is still relevant</a:t>
            </a:r>
            <a:endParaRPr sz="2100">
              <a:latin typeface="Times New Roman"/>
              <a:ea typeface="Times New Roman"/>
              <a:cs typeface="Times New Roman"/>
              <a:sym typeface="Times New Roman"/>
            </a:endParaRPr>
          </a:p>
          <a:p>
            <a:pPr marL="457200" lvl="0" indent="-361950" algn="l" rtl="0">
              <a:spcBef>
                <a:spcPts val="0"/>
              </a:spcBef>
              <a:spcAft>
                <a:spcPts val="0"/>
              </a:spcAft>
              <a:buSzPts val="2100"/>
              <a:buFont typeface="Times New Roman"/>
              <a:buChar char="●"/>
            </a:pPr>
            <a:r>
              <a:rPr lang="en" sz="2100">
                <a:latin typeface="Times New Roman"/>
                <a:ea typeface="Times New Roman"/>
                <a:cs typeface="Times New Roman"/>
                <a:sym typeface="Times New Roman"/>
              </a:rPr>
              <a:t>It does not compare, pass judgment, or have the educators opinion in it </a:t>
            </a:r>
            <a:endParaRPr sz="2100">
              <a:latin typeface="Times New Roman"/>
              <a:ea typeface="Times New Roman"/>
              <a:cs typeface="Times New Roman"/>
              <a:sym typeface="Times New Roman"/>
            </a:endParaRPr>
          </a:p>
          <a:p>
            <a:pPr marL="457200" lvl="0" indent="-361950" algn="l" rtl="0">
              <a:spcBef>
                <a:spcPts val="0"/>
              </a:spcBef>
              <a:spcAft>
                <a:spcPts val="0"/>
              </a:spcAft>
              <a:buSzPts val="2100"/>
              <a:buFont typeface="Times New Roman"/>
              <a:buChar char="●"/>
            </a:pPr>
            <a:r>
              <a:rPr lang="en" sz="2100">
                <a:latin typeface="Times New Roman"/>
                <a:ea typeface="Times New Roman"/>
                <a:cs typeface="Times New Roman"/>
                <a:sym typeface="Times New Roman"/>
              </a:rPr>
              <a:t>Students know it is a safe place to learn from mistakes and grow as</a:t>
            </a:r>
            <a:endParaRPr sz="2100">
              <a:latin typeface="Times New Roman"/>
              <a:ea typeface="Times New Roman"/>
              <a:cs typeface="Times New Roman"/>
              <a:sym typeface="Times New Roman"/>
            </a:endParaRPr>
          </a:p>
          <a:p>
            <a:pPr marL="457200" lvl="0" indent="0" algn="l" rtl="0">
              <a:spcBef>
                <a:spcPts val="0"/>
              </a:spcBef>
              <a:spcAft>
                <a:spcPts val="0"/>
              </a:spcAft>
              <a:buNone/>
            </a:pPr>
            <a:r>
              <a:rPr lang="en" sz="2100">
                <a:latin typeface="Times New Roman"/>
                <a:ea typeface="Times New Roman"/>
                <a:cs typeface="Times New Roman"/>
                <a:sym typeface="Times New Roman"/>
              </a:rPr>
              <a:t>learners </a:t>
            </a:r>
            <a:endParaRPr sz="2100">
              <a:latin typeface="Times New Roman"/>
              <a:ea typeface="Times New Roman"/>
              <a:cs typeface="Times New Roman"/>
              <a:sym typeface="Times New Roman"/>
            </a:endParaRPr>
          </a:p>
          <a:p>
            <a:pPr marL="457200" lvl="0" indent="-361950" algn="l" rtl="0">
              <a:spcBef>
                <a:spcPts val="0"/>
              </a:spcBef>
              <a:spcAft>
                <a:spcPts val="0"/>
              </a:spcAft>
              <a:buSzPts val="2100"/>
              <a:buFont typeface="Times New Roman"/>
              <a:buChar char="●"/>
            </a:pPr>
            <a:r>
              <a:rPr lang="en" sz="2100">
                <a:latin typeface="Times New Roman"/>
                <a:ea typeface="Times New Roman"/>
                <a:cs typeface="Times New Roman"/>
                <a:sym typeface="Times New Roman"/>
              </a:rPr>
              <a:t>Students believe they can improve their work without being compared</a:t>
            </a:r>
            <a:endParaRPr sz="2100">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of Helpful Descriptive Feedback </a:t>
            </a:r>
            <a:endParaRPr/>
          </a:p>
        </p:txBody>
      </p:sp>
      <p:sp>
        <p:nvSpPr>
          <p:cNvPr id="233" name="Google Shape;233;p3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400">
                <a:latin typeface="Times New Roman"/>
                <a:ea typeface="Times New Roman"/>
                <a:cs typeface="Times New Roman"/>
                <a:sym typeface="Times New Roman"/>
              </a:rPr>
              <a:t>“You included one piece of evidence for each claim. Notice here in the directions that you were asked to include two or more pieces of evidence per claim. What would you like to change?” </a:t>
            </a:r>
            <a:endParaRPr sz="2400">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152725" y="304725"/>
            <a:ext cx="8805900" cy="10569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title"/>
          </p:nvPr>
        </p:nvSpPr>
        <p:spPr>
          <a:xfrm>
            <a:off x="295375" y="414375"/>
            <a:ext cx="8520600" cy="61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First things first, What is feedback?!</a:t>
            </a:r>
            <a:endParaRPr sz="1300"/>
          </a:p>
        </p:txBody>
      </p:sp>
      <p:sp>
        <p:nvSpPr>
          <p:cNvPr id="68" name="Google Shape;68;p14"/>
          <p:cNvSpPr txBox="1">
            <a:spLocks noGrp="1"/>
          </p:cNvSpPr>
          <p:nvPr>
            <p:ph type="body" idx="1"/>
          </p:nvPr>
        </p:nvSpPr>
        <p:spPr>
          <a:xfrm>
            <a:off x="152725" y="1544175"/>
            <a:ext cx="3889500" cy="32586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endParaRPr sz="200"/>
          </a:p>
          <a:p>
            <a:pPr marL="0" lvl="0" indent="0" algn="ctr" rtl="0">
              <a:spcBef>
                <a:spcPts val="1200"/>
              </a:spcBef>
              <a:spcAft>
                <a:spcPts val="0"/>
              </a:spcAft>
              <a:buNone/>
            </a:pPr>
            <a:r>
              <a:rPr lang="en" sz="2422"/>
              <a:t>Information that helps the learner improve!</a:t>
            </a:r>
            <a:endParaRPr sz="2422"/>
          </a:p>
          <a:p>
            <a:pPr marL="0" lvl="0" indent="0" algn="ctr" rtl="0">
              <a:spcBef>
                <a:spcPts val="1200"/>
              </a:spcBef>
              <a:spcAft>
                <a:spcPts val="0"/>
              </a:spcAft>
              <a:buNone/>
            </a:pPr>
            <a:endParaRPr sz="1822"/>
          </a:p>
          <a:p>
            <a:pPr marL="0" lvl="0" indent="0" algn="ctr" rtl="0">
              <a:spcBef>
                <a:spcPts val="1200"/>
              </a:spcBef>
              <a:spcAft>
                <a:spcPts val="0"/>
              </a:spcAft>
              <a:buNone/>
            </a:pPr>
            <a:r>
              <a:rPr lang="en"/>
              <a:t>Different types of feedback:</a:t>
            </a:r>
            <a:endParaRPr/>
          </a:p>
          <a:p>
            <a:pPr marL="914400" lvl="0" indent="457200" algn="l" rtl="0">
              <a:spcBef>
                <a:spcPts val="1200"/>
              </a:spcBef>
              <a:spcAft>
                <a:spcPts val="0"/>
              </a:spcAft>
              <a:buNone/>
            </a:pPr>
            <a:r>
              <a:rPr lang="en"/>
              <a:t>Evaluative </a:t>
            </a:r>
            <a:endParaRPr/>
          </a:p>
          <a:p>
            <a:pPr marL="914400" lvl="0" indent="457200" algn="l" rtl="0">
              <a:spcBef>
                <a:spcPts val="1200"/>
              </a:spcBef>
              <a:spcAft>
                <a:spcPts val="1200"/>
              </a:spcAft>
              <a:buNone/>
            </a:pPr>
            <a:r>
              <a:rPr lang="en"/>
              <a:t>Descriptive</a:t>
            </a:r>
            <a:endParaRPr/>
          </a:p>
        </p:txBody>
      </p:sp>
      <p:sp>
        <p:nvSpPr>
          <p:cNvPr id="69" name="Google Shape;69;p14"/>
          <p:cNvSpPr/>
          <p:nvPr/>
        </p:nvSpPr>
        <p:spPr>
          <a:xfrm flipH="1">
            <a:off x="4132825" y="1544175"/>
            <a:ext cx="4825800" cy="3258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14"/>
          <p:cNvPicPr preferRelativeResize="0"/>
          <p:nvPr/>
        </p:nvPicPr>
        <p:blipFill>
          <a:blip r:embed="rId3">
            <a:alphaModFix/>
          </a:blip>
          <a:stretch>
            <a:fillRect/>
          </a:stretch>
        </p:blipFill>
        <p:spPr>
          <a:xfrm>
            <a:off x="4242225" y="1647575"/>
            <a:ext cx="4607001" cy="3004044"/>
          </a:xfrm>
          <a:prstGeom prst="rect">
            <a:avLst/>
          </a:prstGeom>
          <a:noFill/>
          <a:ln>
            <a:noFill/>
          </a:ln>
        </p:spPr>
      </p:pic>
      <p:sp>
        <p:nvSpPr>
          <p:cNvPr id="71" name="Google Shape;71;p14"/>
          <p:cNvSpPr/>
          <p:nvPr/>
        </p:nvSpPr>
        <p:spPr>
          <a:xfrm>
            <a:off x="275125" y="1199775"/>
            <a:ext cx="8561100" cy="342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275125" y="1027575"/>
            <a:ext cx="8561100" cy="342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p:nvPr/>
        </p:nvSpPr>
        <p:spPr>
          <a:xfrm>
            <a:off x="152725" y="0"/>
            <a:ext cx="8805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ld Standard TT"/>
                <a:ea typeface="Old Standard TT"/>
                <a:cs typeface="Old Standard TT"/>
                <a:sym typeface="Old Standard TT"/>
              </a:rPr>
              <a:t>Jordyn Neufeld (200365584)</a:t>
            </a:r>
            <a:endParaRPr sz="1200">
              <a:latin typeface="Old Standard TT"/>
              <a:ea typeface="Old Standard TT"/>
              <a:cs typeface="Old Standard TT"/>
              <a:sym typeface="Old Standard T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Prompts For Growth and Additional Learning</a:t>
            </a:r>
            <a:endParaRPr/>
          </a:p>
        </p:txBody>
      </p:sp>
      <p:sp>
        <p:nvSpPr>
          <p:cNvPr id="239" name="Google Shape;239;p3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Tell me more about</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What does that tell you</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I hear you saying- is that what you intended to say?</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How does this match the given example</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What did you mean by</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What was that an example of</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If you were going to do it again what would you have done differently</a:t>
            </a:r>
            <a:endParaRPr sz="2000">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of Negative or Detrimental Feedback</a:t>
            </a:r>
            <a:endParaRPr/>
          </a:p>
        </p:txBody>
      </p:sp>
      <p:sp>
        <p:nvSpPr>
          <p:cNvPr id="245" name="Google Shape;245;p3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This is poorly done</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Did you read the directions</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Spelling example</a:t>
            </a:r>
            <a:endParaRPr sz="2400">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Personal Perspective</a:t>
            </a:r>
            <a:endParaRPr/>
          </a:p>
        </p:txBody>
      </p:sp>
      <p:pic>
        <p:nvPicPr>
          <p:cNvPr id="251" name="Google Shape;251;p34"/>
          <p:cNvPicPr preferRelativeResize="0"/>
          <p:nvPr/>
        </p:nvPicPr>
        <p:blipFill>
          <a:blip r:embed="rId3">
            <a:alphaModFix/>
          </a:blip>
          <a:stretch>
            <a:fillRect/>
          </a:stretch>
        </p:blipFill>
        <p:spPr>
          <a:xfrm>
            <a:off x="2985838" y="1289656"/>
            <a:ext cx="3172325" cy="3186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a:t>
            </a:r>
            <a:endParaRPr/>
          </a:p>
        </p:txBody>
      </p:sp>
      <p:sp>
        <p:nvSpPr>
          <p:cNvPr id="257" name="Google Shape;257;p3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100">
                <a:solidFill>
                  <a:srgbClr val="000000"/>
                </a:solidFill>
              </a:rPr>
              <a:t>https://www.youtube.com/watch?v=78y5Csm5N8g</a:t>
            </a:r>
            <a:endParaRPr sz="1100">
              <a:solidFill>
                <a:srgbClr val="000000"/>
              </a:solidFill>
            </a:endParaRPr>
          </a:p>
          <a:p>
            <a:pPr marL="0" lvl="0" indent="0" algn="l" rtl="0">
              <a:spcBef>
                <a:spcPts val="0"/>
              </a:spcBef>
              <a:spcAft>
                <a:spcPts val="0"/>
              </a:spcAft>
              <a:buClr>
                <a:schemeClr val="dk1"/>
              </a:buClr>
              <a:buSzPts val="1100"/>
              <a:buFont typeface="Arial"/>
              <a:buNone/>
            </a:pPr>
            <a:r>
              <a:rPr lang="en" sz="1100">
                <a:solidFill>
                  <a:srgbClr val="000000"/>
                </a:solidFill>
                <a:uFill>
                  <a:noFill/>
                </a:uFill>
                <a:hlinkClick r:id="rId3">
                  <a:extLst>
                    <a:ext uri="{A12FA001-AC4F-418D-AE19-62706E023703}">
                      <ahyp:hlinkClr xmlns:ahyp="http://schemas.microsoft.com/office/drawing/2018/hyperlinkcolor" val="tx"/>
                    </a:ext>
                  </a:extLst>
                </a:hlinkClick>
              </a:rPr>
              <a:t>https://www.youtube.com/watch?v=TgpumwMOe4g</a:t>
            </a:r>
            <a:endParaRPr sz="1100">
              <a:solidFill>
                <a:srgbClr val="000000"/>
              </a:solidFill>
            </a:endParaRPr>
          </a:p>
          <a:p>
            <a:pPr marL="0" lvl="0" indent="0" algn="l" rtl="0">
              <a:spcBef>
                <a:spcPts val="0"/>
              </a:spcBef>
              <a:spcAft>
                <a:spcPts val="0"/>
              </a:spcAft>
              <a:buClr>
                <a:schemeClr val="dk1"/>
              </a:buClr>
              <a:buSzPts val="1100"/>
              <a:buFont typeface="Arial"/>
              <a:buNone/>
            </a:pPr>
            <a:r>
              <a:rPr lang="en" sz="1100">
                <a:solidFill>
                  <a:srgbClr val="000000"/>
                </a:solidFill>
                <a:uFill>
                  <a:noFill/>
                </a:uFill>
                <a:hlinkClick r:id="rId4">
                  <a:extLst>
                    <a:ext uri="{A12FA001-AC4F-418D-AE19-62706E023703}">
                      <ahyp:hlinkClr xmlns:ahyp="http://schemas.microsoft.com/office/drawing/2018/hyperlinkcolor" val="tx"/>
                    </a:ext>
                  </a:extLst>
                </a:hlinkClick>
              </a:rPr>
              <a:t>https://www-tandfonline-com.libproxy.uregina.ca/doi/pdf/10.1111/j.1467-873X.2006.00353.x?needAccess=true</a:t>
            </a:r>
            <a:endParaRPr sz="1100">
              <a:solidFill>
                <a:srgbClr val="000000"/>
              </a:solidFill>
            </a:endParaRPr>
          </a:p>
          <a:p>
            <a:pPr marL="0" lvl="0" indent="0" algn="l" rtl="0">
              <a:spcBef>
                <a:spcPts val="0"/>
              </a:spcBef>
              <a:spcAft>
                <a:spcPts val="0"/>
              </a:spcAft>
              <a:buClr>
                <a:schemeClr val="dk1"/>
              </a:buClr>
              <a:buSzPts val="1100"/>
              <a:buFont typeface="Arial"/>
              <a:buNone/>
            </a:pPr>
            <a:r>
              <a:rPr lang="en" sz="1100" u="sng">
                <a:solidFill>
                  <a:srgbClr val="000000"/>
                </a:solidFill>
                <a:hlinkClick r:id="rId5">
                  <a:extLst>
                    <a:ext uri="{A12FA001-AC4F-418D-AE19-62706E023703}">
                      <ahyp:hlinkClr xmlns:ahyp="http://schemas.microsoft.com/office/drawing/2018/hyperlinkcolor" val="tx"/>
                    </a:ext>
                  </a:extLst>
                </a:hlinkClick>
              </a:rPr>
              <a:t>http://www.edugains.ca/resourcesAER/VideoLibrary/Feedback/ViewingGuideFeedbackAfLVideoSeries.pdf</a:t>
            </a:r>
            <a:endParaRPr sz="1100" u="sng">
              <a:solidFill>
                <a:srgbClr val="000000"/>
              </a:solidFill>
            </a:endParaRPr>
          </a:p>
          <a:p>
            <a:pPr marL="0" lvl="0" indent="0" algn="l" rtl="0">
              <a:spcBef>
                <a:spcPts val="0"/>
              </a:spcBef>
              <a:spcAft>
                <a:spcPts val="0"/>
              </a:spcAft>
              <a:buClr>
                <a:schemeClr val="dk1"/>
              </a:buClr>
              <a:buSzPts val="1100"/>
              <a:buFont typeface="Arial"/>
              <a:buNone/>
            </a:pPr>
            <a:r>
              <a:rPr lang="en" sz="1100">
                <a:solidFill>
                  <a:srgbClr val="000000"/>
                </a:solidFill>
                <a:uFill>
                  <a:noFill/>
                </a:uFill>
                <a:hlinkClick r:id="rId6">
                  <a:extLst>
                    <a:ext uri="{A12FA001-AC4F-418D-AE19-62706E023703}">
                      <ahyp:hlinkClr xmlns:ahyp="http://schemas.microsoft.com/office/drawing/2018/hyperlinkcolor" val="tx"/>
                    </a:ext>
                  </a:extLst>
                </a:hlinkClick>
              </a:rPr>
              <a:t>https://www.fammed.wisc.edu/files/webfm-uploads/documents/faculty-dev/ccr-protocol-descriptive-feedback-strategies.pdf</a:t>
            </a:r>
            <a:endParaRPr sz="1100">
              <a:solidFill>
                <a:srgbClr val="000000"/>
              </a:solidFill>
            </a:endParaRPr>
          </a:p>
          <a:p>
            <a:pPr marL="0" lvl="0" indent="0" algn="l" rtl="0">
              <a:spcBef>
                <a:spcPts val="0"/>
              </a:spcBef>
              <a:spcAft>
                <a:spcPts val="0"/>
              </a:spcAft>
              <a:buNone/>
            </a:pPr>
            <a:r>
              <a:rPr lang="en" sz="1100" u="sng">
                <a:solidFill>
                  <a:srgbClr val="000000"/>
                </a:solidFill>
                <a:hlinkClick r:id="rId7">
                  <a:extLst>
                    <a:ext uri="{A12FA001-AC4F-418D-AE19-62706E023703}">
                      <ahyp:hlinkClr xmlns:ahyp="http://schemas.microsoft.com/office/drawing/2018/hyperlinkcolor" val="tx"/>
                    </a:ext>
                  </a:extLst>
                </a:hlinkClick>
              </a:rPr>
              <a:t>https://usethefarrop.wordpress.com/descriptive-feedback/</a:t>
            </a:r>
            <a:endParaRPr/>
          </a:p>
          <a:p>
            <a:pPr marL="0" lvl="0" indent="0" algn="l" rtl="0">
              <a:spcBef>
                <a:spcPts val="0"/>
              </a:spcBef>
              <a:spcAft>
                <a:spcPts val="0"/>
              </a:spcAft>
              <a:buNone/>
            </a:pPr>
            <a:r>
              <a:rPr lang="en" sz="1100"/>
              <a:t>https://free.clipartof.com/details/1973-Free-Clipart-Of-A-Rainbow-Thumb-Up</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1"/>
        <p:cNvGrpSpPr/>
        <p:nvPr/>
      </p:nvGrpSpPr>
      <p:grpSpPr>
        <a:xfrm>
          <a:off x="0" y="0"/>
          <a:ext cx="0" cy="0"/>
          <a:chOff x="0" y="0"/>
          <a:chExt cx="0" cy="0"/>
        </a:xfrm>
      </p:grpSpPr>
      <p:sp>
        <p:nvSpPr>
          <p:cNvPr id="262" name="Google Shape;262;p36"/>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Compare &amp; Contrast</a:t>
            </a:r>
            <a:endParaRPr/>
          </a:p>
        </p:txBody>
      </p:sp>
      <p:sp>
        <p:nvSpPr>
          <p:cNvPr id="263" name="Google Shape;263;p36"/>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Descriptive and Evaluative Feedback</a:t>
            </a:r>
            <a:endParaRPr/>
          </a:p>
        </p:txBody>
      </p:sp>
      <p:grpSp>
        <p:nvGrpSpPr>
          <p:cNvPr id="264" name="Google Shape;264;p36"/>
          <p:cNvGrpSpPr/>
          <p:nvPr/>
        </p:nvGrpSpPr>
        <p:grpSpPr>
          <a:xfrm>
            <a:off x="5392638" y="963875"/>
            <a:ext cx="3339000" cy="3339000"/>
            <a:chOff x="2842738" y="963857"/>
            <a:chExt cx="3339000" cy="3339000"/>
          </a:xfrm>
        </p:grpSpPr>
        <p:sp>
          <p:nvSpPr>
            <p:cNvPr id="265" name="Google Shape;265;p36"/>
            <p:cNvSpPr/>
            <p:nvPr/>
          </p:nvSpPr>
          <p:spPr>
            <a:xfrm rot="-5400000">
              <a:off x="2842738" y="963857"/>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p:nvPr/>
          </p:nvSpPr>
          <p:spPr>
            <a:xfrm>
              <a:off x="3123875" y="1123625"/>
              <a:ext cx="2896500" cy="2896200"/>
            </a:xfrm>
            <a:prstGeom prst="pie">
              <a:avLst>
                <a:gd name="adj1" fmla="val 2689583"/>
                <a:gd name="adj2" fmla="val 13510993"/>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36"/>
          <p:cNvGrpSpPr/>
          <p:nvPr/>
        </p:nvGrpSpPr>
        <p:grpSpPr>
          <a:xfrm>
            <a:off x="6283038" y="1663807"/>
            <a:ext cx="1815900" cy="1815900"/>
            <a:chOff x="3664038" y="1663782"/>
            <a:chExt cx="1815900" cy="1815900"/>
          </a:xfrm>
        </p:grpSpPr>
        <p:sp>
          <p:nvSpPr>
            <p:cNvPr id="268" name="Google Shape;268;p36"/>
            <p:cNvSpPr/>
            <p:nvPr/>
          </p:nvSpPr>
          <p:spPr>
            <a:xfrm>
              <a:off x="3664038" y="1663782"/>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txBox="1"/>
            <p:nvPr/>
          </p:nvSpPr>
          <p:spPr>
            <a:xfrm>
              <a:off x="3899988" y="2158482"/>
              <a:ext cx="13440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100" b="1">
                  <a:solidFill>
                    <a:srgbClr val="FFFFFF"/>
                  </a:solidFill>
                  <a:latin typeface="Roboto"/>
                  <a:ea typeface="Roboto"/>
                  <a:cs typeface="Roboto"/>
                  <a:sym typeface="Roboto"/>
                </a:rPr>
                <a:t>Feedback</a:t>
              </a:r>
              <a:endParaRPr sz="2100" b="1">
                <a:solidFill>
                  <a:srgbClr val="FFFFFF"/>
                </a:solidFill>
                <a:latin typeface="Roboto"/>
                <a:ea typeface="Roboto"/>
                <a:cs typeface="Roboto"/>
                <a:sym typeface="Roboto"/>
              </a:endParaRPr>
            </a:p>
          </p:txBody>
        </p:sp>
      </p:grpSp>
      <p:grpSp>
        <p:nvGrpSpPr>
          <p:cNvPr id="270" name="Google Shape;270;p36"/>
          <p:cNvGrpSpPr/>
          <p:nvPr/>
        </p:nvGrpSpPr>
        <p:grpSpPr>
          <a:xfrm>
            <a:off x="5214448" y="963871"/>
            <a:ext cx="1068600" cy="1068600"/>
            <a:chOff x="2859873" y="853971"/>
            <a:chExt cx="1068600" cy="1068600"/>
          </a:xfrm>
        </p:grpSpPr>
        <p:sp>
          <p:nvSpPr>
            <p:cNvPr id="271" name="Google Shape;271;p36"/>
            <p:cNvSpPr/>
            <p:nvPr/>
          </p:nvSpPr>
          <p:spPr>
            <a:xfrm>
              <a:off x="2859873" y="853971"/>
              <a:ext cx="1068600" cy="1068600"/>
            </a:xfrm>
            <a:prstGeom prst="ellipse">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6"/>
            <p:cNvSpPr txBox="1"/>
            <p:nvPr/>
          </p:nvSpPr>
          <p:spPr>
            <a:xfrm>
              <a:off x="2964575" y="1022125"/>
              <a:ext cx="849900" cy="73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a:ea typeface="Roboto"/>
                  <a:cs typeface="Roboto"/>
                  <a:sym typeface="Roboto"/>
                </a:rPr>
                <a:t>Descriptive</a:t>
              </a:r>
              <a:endParaRPr sz="1000">
                <a:solidFill>
                  <a:srgbClr val="FFFFFF"/>
                </a:solidFill>
                <a:latin typeface="Roboto"/>
                <a:ea typeface="Roboto"/>
                <a:cs typeface="Roboto"/>
                <a:sym typeface="Roboto"/>
              </a:endParaRPr>
            </a:p>
          </p:txBody>
        </p:sp>
      </p:grpSp>
      <p:grpSp>
        <p:nvGrpSpPr>
          <p:cNvPr id="273" name="Google Shape;273;p36"/>
          <p:cNvGrpSpPr/>
          <p:nvPr/>
        </p:nvGrpSpPr>
        <p:grpSpPr>
          <a:xfrm>
            <a:off x="7663048" y="3479703"/>
            <a:ext cx="1068600" cy="1068600"/>
            <a:chOff x="5214448" y="3234278"/>
            <a:chExt cx="1068600" cy="1068600"/>
          </a:xfrm>
        </p:grpSpPr>
        <p:sp>
          <p:nvSpPr>
            <p:cNvPr id="274" name="Google Shape;274;p36"/>
            <p:cNvSpPr/>
            <p:nvPr/>
          </p:nvSpPr>
          <p:spPr>
            <a:xfrm>
              <a:off x="5214448" y="3234278"/>
              <a:ext cx="1068600" cy="1068600"/>
            </a:xfrm>
            <a:prstGeom prst="ellipse">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txBox="1"/>
            <p:nvPr/>
          </p:nvSpPr>
          <p:spPr>
            <a:xfrm>
              <a:off x="5367375" y="3402503"/>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Evaluative </a:t>
              </a:r>
              <a:endParaRPr sz="1000">
                <a:solidFill>
                  <a:srgbClr val="FFFFFF"/>
                </a:solidFill>
                <a:latin typeface="Roboto"/>
                <a:ea typeface="Roboto"/>
                <a:cs typeface="Roboto"/>
                <a:sym typeface="Robo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xfrm>
            <a:off x="448725" y="4119050"/>
            <a:ext cx="83835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00" b="1"/>
              <a:t>Similarities and Differences</a:t>
            </a:r>
            <a:endParaRPr sz="3100" b="1"/>
          </a:p>
        </p:txBody>
      </p:sp>
      <p:sp>
        <p:nvSpPr>
          <p:cNvPr id="281" name="Google Shape;281;p37"/>
          <p:cNvSpPr txBox="1">
            <a:spLocks noGrp="1"/>
          </p:cNvSpPr>
          <p:nvPr>
            <p:ph type="body" idx="1"/>
          </p:nvPr>
        </p:nvSpPr>
        <p:spPr>
          <a:xfrm>
            <a:off x="362675" y="450600"/>
            <a:ext cx="4209300" cy="344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a:t>Descriptive Feedback</a:t>
            </a:r>
            <a:endParaRPr sz="1600" b="1"/>
          </a:p>
          <a:p>
            <a:pPr marL="0" lvl="0" indent="0" algn="l" rtl="0">
              <a:spcBef>
                <a:spcPts val="1200"/>
              </a:spcBef>
              <a:spcAft>
                <a:spcPts val="0"/>
              </a:spcAft>
              <a:buNone/>
            </a:pPr>
            <a:r>
              <a:rPr lang="en"/>
              <a:t>Needs to be connected to the expected learning.</a:t>
            </a:r>
            <a:endParaRPr/>
          </a:p>
          <a:p>
            <a:pPr marL="0" lvl="0" indent="0" algn="l" rtl="0">
              <a:spcBef>
                <a:spcPts val="1200"/>
              </a:spcBef>
              <a:spcAft>
                <a:spcPts val="0"/>
              </a:spcAft>
              <a:buNone/>
            </a:pPr>
            <a:r>
              <a:rPr lang="en" sz="1350"/>
              <a:t>Provides students with guidance on how to progress. </a:t>
            </a:r>
            <a:endParaRPr sz="1350"/>
          </a:p>
          <a:p>
            <a:pPr marL="0" lvl="0" indent="0" algn="l" rtl="0">
              <a:spcBef>
                <a:spcPts val="1200"/>
              </a:spcBef>
              <a:spcAft>
                <a:spcPts val="0"/>
              </a:spcAft>
              <a:buNone/>
            </a:pPr>
            <a:r>
              <a:rPr lang="en"/>
              <a:t>More isn’t necessarily better.</a:t>
            </a:r>
            <a:endParaRPr/>
          </a:p>
          <a:p>
            <a:pPr marL="0" lvl="0" indent="0" algn="l" rtl="0">
              <a:spcBef>
                <a:spcPts val="1200"/>
              </a:spcBef>
              <a:spcAft>
                <a:spcPts val="0"/>
              </a:spcAft>
              <a:buNone/>
            </a:pPr>
            <a:endParaRPr/>
          </a:p>
          <a:p>
            <a:pPr marL="0" lvl="0" indent="0" algn="l" rtl="0">
              <a:spcBef>
                <a:spcPts val="1200"/>
              </a:spcBef>
              <a:spcAft>
                <a:spcPts val="0"/>
              </a:spcAft>
              <a:buNone/>
            </a:pPr>
            <a:endParaRPr sz="1300"/>
          </a:p>
          <a:p>
            <a:pPr marL="0" lvl="0" indent="0" algn="l" rtl="0">
              <a:spcBef>
                <a:spcPts val="1200"/>
              </a:spcBef>
              <a:spcAft>
                <a:spcPts val="0"/>
              </a:spcAft>
              <a:buNone/>
            </a:pPr>
            <a:endParaRPr sz="1600"/>
          </a:p>
          <a:p>
            <a:pPr marL="0" lvl="0" indent="0" algn="l" rtl="0">
              <a:spcBef>
                <a:spcPts val="1200"/>
              </a:spcBef>
              <a:spcAft>
                <a:spcPts val="1200"/>
              </a:spcAft>
              <a:buNone/>
            </a:pPr>
            <a:endParaRPr sz="1600"/>
          </a:p>
        </p:txBody>
      </p:sp>
      <p:sp>
        <p:nvSpPr>
          <p:cNvPr id="282" name="Google Shape;282;p37"/>
          <p:cNvSpPr txBox="1">
            <a:spLocks noGrp="1"/>
          </p:cNvSpPr>
          <p:nvPr>
            <p:ph type="body" idx="2"/>
          </p:nvPr>
        </p:nvSpPr>
        <p:spPr>
          <a:xfrm>
            <a:off x="4832400" y="450600"/>
            <a:ext cx="3999900" cy="344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a:t>Evaluative Feedback</a:t>
            </a:r>
            <a:endParaRPr sz="1600" b="1"/>
          </a:p>
          <a:p>
            <a:pPr marL="0" lvl="0" indent="0" algn="l" rtl="0">
              <a:spcBef>
                <a:spcPts val="1200"/>
              </a:spcBef>
              <a:spcAft>
                <a:spcPts val="0"/>
              </a:spcAft>
              <a:buNone/>
            </a:pPr>
            <a:r>
              <a:rPr lang="en"/>
              <a:t>Gives some information about learning.</a:t>
            </a:r>
            <a:endParaRPr/>
          </a:p>
          <a:p>
            <a:pPr marL="0" lvl="0" indent="0" algn="l" rtl="0">
              <a:spcBef>
                <a:spcPts val="1200"/>
              </a:spcBef>
              <a:spcAft>
                <a:spcPts val="0"/>
              </a:spcAft>
              <a:buNone/>
            </a:pPr>
            <a:r>
              <a:rPr lang="en"/>
              <a:t>Lack of direction on how to improve.</a:t>
            </a:r>
            <a:endParaRPr/>
          </a:p>
          <a:p>
            <a:pPr marL="0" lvl="0" indent="0" algn="l" rtl="0">
              <a:spcBef>
                <a:spcPts val="1200"/>
              </a:spcBef>
              <a:spcAft>
                <a:spcPts val="0"/>
              </a:spcAft>
              <a:buNone/>
            </a:pPr>
            <a:r>
              <a:rPr lang="en"/>
              <a:t>Oftentimes too brief. </a:t>
            </a:r>
            <a:endParaRPr/>
          </a:p>
          <a:p>
            <a:pPr marL="0" lvl="0" indent="0" algn="l" rtl="0">
              <a:spcBef>
                <a:spcPts val="1200"/>
              </a:spcBef>
              <a:spcAft>
                <a:spcPts val="0"/>
              </a:spcAft>
              <a:buNone/>
            </a:pPr>
            <a:endParaRPr sz="1600"/>
          </a:p>
          <a:p>
            <a:pPr marL="0" lvl="0" indent="0" algn="l" rtl="0">
              <a:spcBef>
                <a:spcPts val="1200"/>
              </a:spcBef>
              <a:spcAft>
                <a:spcPts val="0"/>
              </a:spcAft>
              <a:buNone/>
            </a:pPr>
            <a:endParaRPr sz="1600"/>
          </a:p>
          <a:p>
            <a:pPr marL="0" lvl="0" indent="0" algn="l" rtl="0">
              <a:spcBef>
                <a:spcPts val="1200"/>
              </a:spcBef>
              <a:spcAft>
                <a:spcPts val="0"/>
              </a:spcAft>
              <a:buNone/>
            </a:pPr>
            <a:endParaRPr sz="1600"/>
          </a:p>
          <a:p>
            <a:pPr marL="0" lvl="0" indent="0" algn="l" rtl="0">
              <a:spcBef>
                <a:spcPts val="1200"/>
              </a:spcBef>
              <a:spcAft>
                <a:spcPts val="1200"/>
              </a:spcAft>
              <a:buNone/>
            </a:pPr>
            <a:endParaRPr sz="1600"/>
          </a:p>
        </p:txBody>
      </p:sp>
      <p:sp>
        <p:nvSpPr>
          <p:cNvPr id="283" name="Google Shape;283;p37"/>
          <p:cNvSpPr txBox="1"/>
          <p:nvPr/>
        </p:nvSpPr>
        <p:spPr>
          <a:xfrm>
            <a:off x="2296975" y="4648925"/>
            <a:ext cx="48021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chemeClr val="dk1"/>
              </a:buClr>
              <a:buSzPts val="1100"/>
              <a:buFont typeface="Arial"/>
              <a:buNone/>
            </a:pPr>
            <a:r>
              <a:rPr lang="en" sz="1600" b="1">
                <a:solidFill>
                  <a:schemeClr val="dk1"/>
                </a:solidFill>
                <a:latin typeface="Old Standard TT"/>
                <a:ea typeface="Old Standard TT"/>
                <a:cs typeface="Old Standard TT"/>
                <a:sym typeface="Old Standard TT"/>
              </a:rPr>
              <a:t>Something to think about: How can descriptive feedback be utilized in evaluation? Or can it?</a:t>
            </a:r>
            <a:endParaRPr b="1">
              <a:latin typeface="Old Standard TT"/>
              <a:ea typeface="Old Standard TT"/>
              <a:cs typeface="Old Standard TT"/>
              <a:sym typeface="Old Standard TT"/>
            </a:endParaRPr>
          </a:p>
        </p:txBody>
      </p:sp>
      <p:sp>
        <p:nvSpPr>
          <p:cNvPr id="284" name="Google Shape;284;p37"/>
          <p:cNvSpPr txBox="1"/>
          <p:nvPr/>
        </p:nvSpPr>
        <p:spPr>
          <a:xfrm>
            <a:off x="1558675" y="2383100"/>
            <a:ext cx="6278700" cy="13596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rgbClr val="FFFFFF"/>
                </a:solidFill>
                <a:latin typeface="Old Standard TT"/>
                <a:ea typeface="Old Standard TT"/>
                <a:cs typeface="Old Standard TT"/>
                <a:sym typeface="Old Standard TT"/>
              </a:rPr>
              <a:t>“Praise needs to be realistic if the feedback is to be meaningful. To be really effective, praise needs to confirm a child's own sense of reality. The impact of feedback on learning achievement has been found to be low when it is focused on praise, rewards and punishment.” (4)</a:t>
            </a:r>
            <a:endParaRPr sz="1700">
              <a:solidFill>
                <a:srgbClr val="FFFFFF"/>
              </a:solidFill>
              <a:latin typeface="Old Standard TT"/>
              <a:ea typeface="Old Standard TT"/>
              <a:cs typeface="Old Standard TT"/>
              <a:sym typeface="Old Standard TT"/>
            </a:endParaRPr>
          </a:p>
          <a:p>
            <a:pPr marL="0" lvl="0" indent="0" algn="l" rtl="0">
              <a:spcBef>
                <a:spcPts val="0"/>
              </a:spcBef>
              <a:spcAft>
                <a:spcPts val="0"/>
              </a:spcAft>
              <a:buNone/>
            </a:pPr>
            <a:endParaRPr sz="1700">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311700" y="3216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00"/>
              <a:t>Effective vs Ineffective Feedback</a:t>
            </a:r>
            <a:endParaRPr sz="2900"/>
          </a:p>
        </p:txBody>
      </p:sp>
      <p:sp>
        <p:nvSpPr>
          <p:cNvPr id="290" name="Google Shape;290;p38"/>
          <p:cNvSpPr txBox="1">
            <a:spLocks noGrp="1"/>
          </p:cNvSpPr>
          <p:nvPr>
            <p:ph type="body" idx="1"/>
          </p:nvPr>
        </p:nvSpPr>
        <p:spPr>
          <a:xfrm>
            <a:off x="311700" y="3220175"/>
            <a:ext cx="8766300" cy="1637700"/>
          </a:xfrm>
          <a:prstGeom prst="rect">
            <a:avLst/>
          </a:prstGeom>
        </p:spPr>
        <p:txBody>
          <a:bodyPr spcFirstLastPara="1" wrap="square" lIns="91425" tIns="91425" rIns="91425" bIns="91425" anchor="t" anchorCtr="0">
            <a:normAutofit fontScale="85000" lnSpcReduction="10000"/>
          </a:bodyPr>
          <a:lstStyle/>
          <a:p>
            <a:pPr marL="0" lvl="0" indent="0" algn="r" rtl="0">
              <a:spcBef>
                <a:spcPts val="0"/>
              </a:spcBef>
              <a:spcAft>
                <a:spcPts val="0"/>
              </a:spcAft>
              <a:buNone/>
            </a:pPr>
            <a:r>
              <a:rPr lang="en" sz="1000"/>
              <a:t>(1)</a:t>
            </a:r>
            <a:endParaRPr sz="1000"/>
          </a:p>
          <a:p>
            <a:pPr marL="0" lvl="0" indent="0" algn="l" rtl="0">
              <a:spcBef>
                <a:spcPts val="1200"/>
              </a:spcBef>
              <a:spcAft>
                <a:spcPts val="0"/>
              </a:spcAft>
              <a:buNone/>
            </a:pPr>
            <a:endParaRPr/>
          </a:p>
          <a:p>
            <a:pPr marL="0" lvl="0" indent="0" algn="l" rtl="0">
              <a:spcBef>
                <a:spcPts val="1200"/>
              </a:spcBef>
              <a:spcAft>
                <a:spcPts val="1200"/>
              </a:spcAft>
              <a:buNone/>
            </a:pPr>
            <a:r>
              <a:rPr lang="en"/>
              <a:t>“Too often feedback that is provided to students after learning has concluded is not used by the students to improve their work. This often results in teachers making the same comments over and over again, and wondering why the student has not transferred the information to another context.” </a:t>
            </a:r>
            <a:r>
              <a:rPr lang="en" sz="1329"/>
              <a:t>(4)</a:t>
            </a:r>
            <a:endParaRPr sz="1329"/>
          </a:p>
        </p:txBody>
      </p:sp>
      <p:pic>
        <p:nvPicPr>
          <p:cNvPr id="291" name="Google Shape;291;p38"/>
          <p:cNvPicPr preferRelativeResize="0"/>
          <p:nvPr/>
        </p:nvPicPr>
        <p:blipFill>
          <a:blip r:embed="rId3">
            <a:alphaModFix/>
          </a:blip>
          <a:stretch>
            <a:fillRect/>
          </a:stretch>
        </p:blipFill>
        <p:spPr>
          <a:xfrm>
            <a:off x="311700" y="1171600"/>
            <a:ext cx="4111400" cy="2334350"/>
          </a:xfrm>
          <a:prstGeom prst="rect">
            <a:avLst/>
          </a:prstGeom>
          <a:noFill/>
          <a:ln>
            <a:noFill/>
          </a:ln>
        </p:spPr>
      </p:pic>
      <p:pic>
        <p:nvPicPr>
          <p:cNvPr id="292" name="Google Shape;292;p38"/>
          <p:cNvPicPr preferRelativeResize="0"/>
          <p:nvPr/>
        </p:nvPicPr>
        <p:blipFill>
          <a:blip r:embed="rId4">
            <a:alphaModFix/>
          </a:blip>
          <a:stretch>
            <a:fillRect/>
          </a:stretch>
        </p:blipFill>
        <p:spPr>
          <a:xfrm>
            <a:off x="4423105" y="1171600"/>
            <a:ext cx="4314995" cy="2334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96"/>
        <p:cNvGrpSpPr/>
        <p:nvPr/>
      </p:nvGrpSpPr>
      <p:grpSpPr>
        <a:xfrm>
          <a:off x="0" y="0"/>
          <a:ext cx="0" cy="0"/>
          <a:chOff x="0" y="0"/>
          <a:chExt cx="0" cy="0"/>
        </a:xfrm>
      </p:grpSpPr>
      <p:sp>
        <p:nvSpPr>
          <p:cNvPr id="297" name="Google Shape;297;p39"/>
          <p:cNvSpPr txBox="1">
            <a:spLocks noGrp="1"/>
          </p:cNvSpPr>
          <p:nvPr>
            <p:ph type="title"/>
          </p:nvPr>
        </p:nvSpPr>
        <p:spPr>
          <a:xfrm>
            <a:off x="265500" y="261350"/>
            <a:ext cx="4045200" cy="1333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Compare &amp; Contrast</a:t>
            </a:r>
            <a:endParaRPr/>
          </a:p>
        </p:txBody>
      </p:sp>
      <p:sp>
        <p:nvSpPr>
          <p:cNvPr id="298" name="Google Shape;298;p39"/>
          <p:cNvSpPr txBox="1">
            <a:spLocks noGrp="1"/>
          </p:cNvSpPr>
          <p:nvPr>
            <p:ph type="subTitle" idx="1"/>
          </p:nvPr>
        </p:nvSpPr>
        <p:spPr>
          <a:xfrm>
            <a:off x="144625" y="1721250"/>
            <a:ext cx="4045200" cy="850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Additional Types of Feedback</a:t>
            </a:r>
            <a:endParaRPr/>
          </a:p>
        </p:txBody>
      </p:sp>
      <p:pic>
        <p:nvPicPr>
          <p:cNvPr id="299" name="Google Shape;299;p39"/>
          <p:cNvPicPr preferRelativeResize="0"/>
          <p:nvPr/>
        </p:nvPicPr>
        <p:blipFill>
          <a:blip r:embed="rId3">
            <a:alphaModFix/>
          </a:blip>
          <a:stretch>
            <a:fillRect/>
          </a:stretch>
        </p:blipFill>
        <p:spPr>
          <a:xfrm>
            <a:off x="4572000" y="970855"/>
            <a:ext cx="4528499" cy="3201790"/>
          </a:xfrm>
          <a:prstGeom prst="rect">
            <a:avLst/>
          </a:prstGeom>
          <a:noFill/>
          <a:ln>
            <a:noFill/>
          </a:ln>
        </p:spPr>
      </p:pic>
      <p:pic>
        <p:nvPicPr>
          <p:cNvPr id="300" name="Google Shape;300;p39"/>
          <p:cNvPicPr preferRelativeResize="0"/>
          <p:nvPr/>
        </p:nvPicPr>
        <p:blipFill>
          <a:blip r:embed="rId4">
            <a:alphaModFix/>
          </a:blip>
          <a:stretch>
            <a:fillRect/>
          </a:stretch>
        </p:blipFill>
        <p:spPr>
          <a:xfrm>
            <a:off x="1094625" y="2571750"/>
            <a:ext cx="2386950" cy="2430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AFDEDA"/>
            </a:gs>
            <a:gs pos="100000">
              <a:srgbClr val="5AB1A8"/>
            </a:gs>
          </a:gsLst>
          <a:lin ang="5400012" scaled="0"/>
        </a:gradFill>
        <a:effectLst/>
      </p:bgPr>
    </p:bg>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Informal and Formal Feedback</a:t>
            </a:r>
            <a:endParaRPr/>
          </a:p>
          <a:p>
            <a:pPr marL="0" lvl="0" indent="0" algn="l" rtl="0">
              <a:spcBef>
                <a:spcPts val="0"/>
              </a:spcBef>
              <a:spcAft>
                <a:spcPts val="0"/>
              </a:spcAft>
              <a:buNone/>
            </a:pPr>
            <a:endParaRPr/>
          </a:p>
        </p:txBody>
      </p:sp>
      <p:sp>
        <p:nvSpPr>
          <p:cNvPr id="306" name="Google Shape;306;p40"/>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u="sng"/>
              <a:t>Informal Feedback</a:t>
            </a:r>
            <a:endParaRPr sz="1800" u="sng"/>
          </a:p>
          <a:p>
            <a:pPr marL="457200" lvl="0" indent="-330200" algn="l" rtl="0">
              <a:spcBef>
                <a:spcPts val="1200"/>
              </a:spcBef>
              <a:spcAft>
                <a:spcPts val="0"/>
              </a:spcAft>
              <a:buSzPts val="1600"/>
              <a:buChar char="●"/>
            </a:pPr>
            <a:r>
              <a:rPr lang="en" sz="1600"/>
              <a:t>Teachers can and should do informal check-ins with students</a:t>
            </a:r>
            <a:endParaRPr sz="1600"/>
          </a:p>
          <a:p>
            <a:pPr marL="457200" lvl="0" indent="-330200" algn="l" rtl="0">
              <a:spcBef>
                <a:spcPts val="0"/>
              </a:spcBef>
              <a:spcAft>
                <a:spcPts val="0"/>
              </a:spcAft>
              <a:buSzPts val="1600"/>
              <a:buChar char="●"/>
            </a:pPr>
            <a:r>
              <a:rPr lang="en" sz="1600"/>
              <a:t>Best if done while student is working on a task</a:t>
            </a:r>
            <a:endParaRPr sz="1600"/>
          </a:p>
          <a:p>
            <a:pPr marL="457200" lvl="0" indent="-330200" algn="l" rtl="0">
              <a:spcBef>
                <a:spcPts val="0"/>
              </a:spcBef>
              <a:spcAft>
                <a:spcPts val="0"/>
              </a:spcAft>
              <a:buSzPts val="1600"/>
              <a:buChar char="●"/>
            </a:pPr>
            <a:r>
              <a:rPr lang="en" sz="1600"/>
              <a:t>Ensures student is on the right path</a:t>
            </a:r>
            <a:endParaRPr sz="1600"/>
          </a:p>
          <a:p>
            <a:pPr marL="457200" lvl="0" indent="-330200" algn="l" rtl="0">
              <a:spcBef>
                <a:spcPts val="0"/>
              </a:spcBef>
              <a:spcAft>
                <a:spcPts val="0"/>
              </a:spcAft>
              <a:buSzPts val="1600"/>
              <a:buChar char="●"/>
            </a:pPr>
            <a:r>
              <a:rPr lang="en" sz="1600"/>
              <a:t>Guide students in a more clear direction if needed</a:t>
            </a:r>
            <a:endParaRPr sz="1600"/>
          </a:p>
          <a:p>
            <a:pPr marL="457200" lvl="0" indent="0" algn="l" rtl="0">
              <a:spcBef>
                <a:spcPts val="1200"/>
              </a:spcBef>
              <a:spcAft>
                <a:spcPts val="1200"/>
              </a:spcAft>
              <a:buNone/>
            </a:pPr>
            <a:endParaRPr sz="1600"/>
          </a:p>
        </p:txBody>
      </p:sp>
      <p:sp>
        <p:nvSpPr>
          <p:cNvPr id="307" name="Google Shape;307;p40"/>
          <p:cNvSpPr txBox="1">
            <a:spLocks noGrp="1"/>
          </p:cNvSpPr>
          <p:nvPr>
            <p:ph type="body" idx="2"/>
          </p:nvPr>
        </p:nvSpPr>
        <p:spPr>
          <a:xfrm>
            <a:off x="4832400" y="1171675"/>
            <a:ext cx="3999900" cy="3719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800" u="sng"/>
              <a:t>Formal Feedback </a:t>
            </a:r>
            <a:endParaRPr sz="1800" u="sng"/>
          </a:p>
          <a:p>
            <a:pPr marL="457200" lvl="0" indent="-342900" algn="l" rtl="0">
              <a:spcBef>
                <a:spcPts val="1200"/>
              </a:spcBef>
              <a:spcAft>
                <a:spcPts val="0"/>
              </a:spcAft>
              <a:buSzPts val="1800"/>
              <a:buChar char="●"/>
            </a:pPr>
            <a:r>
              <a:rPr lang="en" sz="1800"/>
              <a:t>Often formal feedback is written </a:t>
            </a:r>
            <a:endParaRPr sz="1800"/>
          </a:p>
          <a:p>
            <a:pPr marL="457200" lvl="0" indent="-342900" algn="l" rtl="0">
              <a:spcBef>
                <a:spcPts val="0"/>
              </a:spcBef>
              <a:spcAft>
                <a:spcPts val="0"/>
              </a:spcAft>
              <a:buSzPts val="1800"/>
              <a:buChar char="●"/>
            </a:pPr>
            <a:r>
              <a:rPr lang="en" sz="1800"/>
              <a:t>Formal feedback can also be oral (ie. structured conferences)</a:t>
            </a:r>
            <a:endParaRPr sz="1800"/>
          </a:p>
          <a:p>
            <a:pPr marL="457200" lvl="0" indent="-342900" algn="l" rtl="0">
              <a:spcBef>
                <a:spcPts val="0"/>
              </a:spcBef>
              <a:spcAft>
                <a:spcPts val="0"/>
              </a:spcAft>
              <a:buSzPts val="1800"/>
              <a:buChar char="●"/>
            </a:pPr>
            <a:r>
              <a:rPr lang="en" sz="1800"/>
              <a:t>Be prepared for student-teacher conferences</a:t>
            </a:r>
            <a:endParaRPr sz="1800"/>
          </a:p>
          <a:p>
            <a:pPr marL="914400" lvl="1" indent="-330200" algn="l" rtl="0">
              <a:spcBef>
                <a:spcPts val="0"/>
              </a:spcBef>
              <a:spcAft>
                <a:spcPts val="0"/>
              </a:spcAft>
              <a:buSzPts val="1600"/>
              <a:buChar char="○"/>
            </a:pPr>
            <a:r>
              <a:rPr lang="en" sz="1600"/>
              <a:t>Look at student work</a:t>
            </a:r>
            <a:endParaRPr sz="1600"/>
          </a:p>
          <a:p>
            <a:pPr marL="914400" lvl="1" indent="-330200" algn="l" rtl="0">
              <a:spcBef>
                <a:spcPts val="0"/>
              </a:spcBef>
              <a:spcAft>
                <a:spcPts val="0"/>
              </a:spcAft>
              <a:buSzPts val="1600"/>
              <a:buChar char="○"/>
            </a:pPr>
            <a:r>
              <a:rPr lang="en" sz="1600"/>
              <a:t>Focus on 2-3 points</a:t>
            </a:r>
            <a:endParaRPr sz="1600"/>
          </a:p>
          <a:p>
            <a:pPr marL="914400" lvl="1" indent="-330200" algn="l" rtl="0">
              <a:spcBef>
                <a:spcPts val="0"/>
              </a:spcBef>
              <a:spcAft>
                <a:spcPts val="0"/>
              </a:spcAft>
              <a:buSzPts val="1600"/>
              <a:buChar char="○"/>
            </a:pPr>
            <a:r>
              <a:rPr lang="en" sz="1600"/>
              <a:t>Show students how to improve</a:t>
            </a:r>
            <a:endParaRPr sz="1600"/>
          </a:p>
          <a:p>
            <a:pPr marL="914400" lvl="1" indent="-330200" algn="l" rtl="0">
              <a:spcBef>
                <a:spcPts val="0"/>
              </a:spcBef>
              <a:spcAft>
                <a:spcPts val="0"/>
              </a:spcAft>
              <a:buSzPts val="1600"/>
              <a:buChar char="○"/>
            </a:pPr>
            <a:r>
              <a:rPr lang="en" sz="1600"/>
              <a:t>Use a form or checklist student can refer back to </a:t>
            </a:r>
            <a:endParaRPr sz="1600"/>
          </a:p>
          <a:p>
            <a:pPr marL="914400" lvl="1" indent="-330200" algn="l" rtl="0">
              <a:spcBef>
                <a:spcPts val="0"/>
              </a:spcBef>
              <a:spcAft>
                <a:spcPts val="0"/>
              </a:spcAft>
              <a:buSzPts val="1600"/>
              <a:buChar char="○"/>
            </a:pPr>
            <a:r>
              <a:rPr lang="en" sz="1600"/>
              <a:t>Allow time for student comment and/or ask questions</a:t>
            </a:r>
            <a:endParaRPr sz="1600"/>
          </a:p>
        </p:txBody>
      </p:sp>
      <p:sp>
        <p:nvSpPr>
          <p:cNvPr id="308" name="Google Shape;308;p40"/>
          <p:cNvSpPr txBox="1"/>
          <p:nvPr/>
        </p:nvSpPr>
        <p:spPr>
          <a:xfrm>
            <a:off x="2384950" y="3628450"/>
            <a:ext cx="32091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i="1">
                <a:latin typeface="Old Standard TT"/>
                <a:ea typeface="Old Standard TT"/>
                <a:cs typeface="Old Standard TT"/>
                <a:sym typeface="Old Standard TT"/>
              </a:rPr>
              <a:t>“When teachers use formal conferencing along with informal feedback, students are better protected from failure, and are set up for success.” (4)</a:t>
            </a:r>
            <a:endParaRPr sz="1500" i="1">
              <a:latin typeface="Old Standard TT"/>
              <a:ea typeface="Old Standard TT"/>
              <a:cs typeface="Old Standard TT"/>
              <a:sym typeface="Old Standard T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12"/>
        <p:cNvGrpSpPr/>
        <p:nvPr/>
      </p:nvGrpSpPr>
      <p:grpSpPr>
        <a:xfrm>
          <a:off x="0" y="0"/>
          <a:ext cx="0" cy="0"/>
          <a:chOff x="0" y="0"/>
          <a:chExt cx="0" cy="0"/>
        </a:xfrm>
      </p:grpSpPr>
      <p:sp>
        <p:nvSpPr>
          <p:cNvPr id="313" name="Google Shape;313;p4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Oral and Written Feedback</a:t>
            </a:r>
            <a:endParaRPr b="1"/>
          </a:p>
        </p:txBody>
      </p:sp>
      <p:sp>
        <p:nvSpPr>
          <p:cNvPr id="314" name="Google Shape;314;p41"/>
          <p:cNvSpPr txBox="1">
            <a:spLocks noGrp="1"/>
          </p:cNvSpPr>
          <p:nvPr>
            <p:ph type="body" idx="1"/>
          </p:nvPr>
        </p:nvSpPr>
        <p:spPr>
          <a:xfrm>
            <a:off x="311700" y="1461725"/>
            <a:ext cx="3999900" cy="3505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u="sng"/>
              <a:t>Oral Feedback</a:t>
            </a:r>
            <a:endParaRPr sz="2000" u="sng"/>
          </a:p>
          <a:p>
            <a:pPr marL="457200" lvl="0" indent="-330200" algn="l" rtl="0">
              <a:spcBef>
                <a:spcPts val="1200"/>
              </a:spcBef>
              <a:spcAft>
                <a:spcPts val="0"/>
              </a:spcAft>
              <a:buSzPts val="1600"/>
              <a:buChar char="●"/>
            </a:pPr>
            <a:r>
              <a:rPr lang="en" sz="1600"/>
              <a:t>Oral feedback is typically given during a lesson and is less formal.</a:t>
            </a:r>
            <a:endParaRPr sz="1600"/>
          </a:p>
          <a:p>
            <a:pPr marL="457200" lvl="0" indent="-330200" algn="l" rtl="0">
              <a:spcBef>
                <a:spcPts val="0"/>
              </a:spcBef>
              <a:spcAft>
                <a:spcPts val="0"/>
              </a:spcAft>
              <a:buSzPts val="1600"/>
              <a:buChar char="●"/>
            </a:pPr>
            <a:r>
              <a:rPr lang="en" sz="1600"/>
              <a:t>Structured conferences are more formal example of oral feedback.</a:t>
            </a:r>
            <a:endParaRPr sz="1600"/>
          </a:p>
          <a:p>
            <a:pPr marL="457200" lvl="0" indent="-330200" algn="l" rtl="0">
              <a:spcBef>
                <a:spcPts val="0"/>
              </a:spcBef>
              <a:spcAft>
                <a:spcPts val="0"/>
              </a:spcAft>
              <a:buSzPts val="1600"/>
              <a:buChar char="●"/>
            </a:pPr>
            <a:r>
              <a:rPr lang="en" sz="1600"/>
              <a:t>Often the importance of oral feedback is unvalued.</a:t>
            </a:r>
            <a:endParaRPr sz="1600"/>
          </a:p>
          <a:p>
            <a:pPr marL="457200" lvl="0" indent="-330200" algn="l" rtl="0">
              <a:spcBef>
                <a:spcPts val="0"/>
              </a:spcBef>
              <a:spcAft>
                <a:spcPts val="0"/>
              </a:spcAft>
              <a:buSzPts val="1600"/>
              <a:buChar char="●"/>
            </a:pPr>
            <a:r>
              <a:rPr lang="en" sz="1600"/>
              <a:t>Allows for unique opportunities, “teachable moments”.</a:t>
            </a:r>
            <a:endParaRPr sz="1600"/>
          </a:p>
          <a:p>
            <a:pPr marL="457200" lvl="0" indent="-330200" algn="l" rtl="0">
              <a:spcBef>
                <a:spcPts val="0"/>
              </a:spcBef>
              <a:spcAft>
                <a:spcPts val="0"/>
              </a:spcAft>
              <a:buSzPts val="1600"/>
              <a:buChar char="●"/>
            </a:pPr>
            <a:r>
              <a:rPr lang="en" sz="1600"/>
              <a:t>Ask students questions that make them actively think about their learnings. </a:t>
            </a:r>
            <a:endParaRPr/>
          </a:p>
        </p:txBody>
      </p:sp>
      <p:sp>
        <p:nvSpPr>
          <p:cNvPr id="315" name="Google Shape;315;p41"/>
          <p:cNvSpPr txBox="1">
            <a:spLocks noGrp="1"/>
          </p:cNvSpPr>
          <p:nvPr>
            <p:ph type="body" idx="2"/>
          </p:nvPr>
        </p:nvSpPr>
        <p:spPr>
          <a:xfrm>
            <a:off x="4832400" y="1833025"/>
            <a:ext cx="3999900" cy="3134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sz="2000" u="sng"/>
          </a:p>
          <a:p>
            <a:pPr marL="0" lvl="0" indent="0" algn="l" rtl="0">
              <a:spcBef>
                <a:spcPts val="1200"/>
              </a:spcBef>
              <a:spcAft>
                <a:spcPts val="0"/>
              </a:spcAft>
              <a:buNone/>
            </a:pPr>
            <a:r>
              <a:rPr lang="en" sz="2000" u="sng"/>
              <a:t>Written Feedback</a:t>
            </a:r>
            <a:endParaRPr sz="2000" u="sng"/>
          </a:p>
          <a:p>
            <a:pPr marL="457200" lvl="0" indent="-330200" algn="l" rtl="0">
              <a:spcBef>
                <a:spcPts val="1200"/>
              </a:spcBef>
              <a:spcAft>
                <a:spcPts val="0"/>
              </a:spcAft>
              <a:buSzPts val="1600"/>
              <a:buChar char="●"/>
            </a:pPr>
            <a:r>
              <a:rPr lang="en" sz="1600"/>
              <a:t>Written feedback is typically more formal than oral.</a:t>
            </a:r>
            <a:endParaRPr sz="1600"/>
          </a:p>
          <a:p>
            <a:pPr marL="457200" lvl="0" indent="-330200" algn="l" rtl="0">
              <a:spcBef>
                <a:spcPts val="0"/>
              </a:spcBef>
              <a:spcAft>
                <a:spcPts val="0"/>
              </a:spcAft>
              <a:buSzPts val="1600"/>
              <a:buChar char="●"/>
            </a:pPr>
            <a:r>
              <a:rPr lang="en" sz="1600"/>
              <a:t>Most effective when student receives it in a timely manner.</a:t>
            </a:r>
            <a:endParaRPr sz="1600"/>
          </a:p>
          <a:p>
            <a:pPr marL="457200" lvl="0" indent="-330200" algn="l" rtl="0">
              <a:spcBef>
                <a:spcPts val="0"/>
              </a:spcBef>
              <a:spcAft>
                <a:spcPts val="0"/>
              </a:spcAft>
              <a:buSzPts val="1600"/>
              <a:buChar char="●"/>
            </a:pPr>
            <a:r>
              <a:rPr lang="en" sz="1600"/>
              <a:t>Students should be able to understand feedback clearly.</a:t>
            </a:r>
            <a:endParaRPr sz="1600"/>
          </a:p>
          <a:p>
            <a:pPr marL="457200" lvl="0" indent="-330200" algn="l" rtl="0">
              <a:spcBef>
                <a:spcPts val="0"/>
              </a:spcBef>
              <a:spcAft>
                <a:spcPts val="0"/>
              </a:spcAft>
              <a:buSzPts val="1600"/>
              <a:buChar char="●"/>
            </a:pPr>
            <a:r>
              <a:rPr lang="en" sz="1600"/>
              <a:t>Students should be able to put feedback into action. </a:t>
            </a:r>
            <a:endParaRPr sz="1600"/>
          </a:p>
        </p:txBody>
      </p:sp>
      <p:pic>
        <p:nvPicPr>
          <p:cNvPr id="316" name="Google Shape;316;p41"/>
          <p:cNvPicPr preferRelativeResize="0"/>
          <p:nvPr/>
        </p:nvPicPr>
        <p:blipFill>
          <a:blip r:embed="rId3">
            <a:alphaModFix amt="62000"/>
          </a:blip>
          <a:stretch>
            <a:fillRect/>
          </a:stretch>
        </p:blipFill>
        <p:spPr>
          <a:xfrm>
            <a:off x="4832403" y="0"/>
            <a:ext cx="4311600" cy="183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77"/>
        <p:cNvGrpSpPr/>
        <p:nvPr/>
      </p:nvGrpSpPr>
      <p:grpSpPr>
        <a:xfrm>
          <a:off x="0" y="0"/>
          <a:ext cx="0" cy="0"/>
          <a:chOff x="0" y="0"/>
          <a:chExt cx="0" cy="0"/>
        </a:xfrm>
      </p:grpSpPr>
      <p:sp>
        <p:nvSpPr>
          <p:cNvPr id="78" name="Google Shape;78;p15"/>
          <p:cNvSpPr/>
          <p:nvPr/>
        </p:nvSpPr>
        <p:spPr>
          <a:xfrm>
            <a:off x="0" y="147600"/>
            <a:ext cx="9144000" cy="8514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txBox="1">
            <a:spLocks noGrp="1"/>
          </p:cNvSpPr>
          <p:nvPr>
            <p:ph type="title"/>
          </p:nvPr>
        </p:nvSpPr>
        <p:spPr>
          <a:xfrm>
            <a:off x="-34050" y="147600"/>
            <a:ext cx="9212100" cy="851400"/>
          </a:xfrm>
          <a:prstGeom prst="rect">
            <a:avLst/>
          </a:prstGeom>
          <a:solidFill>
            <a:srgbClr val="EFEFEF"/>
          </a:solidFill>
          <a:ln>
            <a:noFill/>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chemeClr val="dk1"/>
                </a:solidFill>
              </a:rPr>
              <a:t>Evaluative Feedback</a:t>
            </a:r>
            <a:endParaRPr b="1">
              <a:solidFill>
                <a:schemeClr val="dk1"/>
              </a:solidFill>
            </a:endParaRPr>
          </a:p>
        </p:txBody>
      </p:sp>
      <p:sp>
        <p:nvSpPr>
          <p:cNvPr id="80" name="Google Shape;80;p15"/>
          <p:cNvSpPr txBox="1"/>
          <p:nvPr/>
        </p:nvSpPr>
        <p:spPr>
          <a:xfrm>
            <a:off x="-34050" y="1396575"/>
            <a:ext cx="4859400" cy="10005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dk1"/>
                </a:solidFill>
                <a:latin typeface="Old Standard TT"/>
                <a:ea typeface="Old Standard TT"/>
                <a:cs typeface="Old Standard TT"/>
                <a:sym typeface="Old Standard TT"/>
              </a:rPr>
              <a:t>Provides the student with:</a:t>
            </a:r>
            <a:endParaRPr sz="1900" b="1">
              <a:solidFill>
                <a:schemeClr val="dk1"/>
              </a:solidFill>
              <a:latin typeface="Old Standard TT"/>
              <a:ea typeface="Old Standard TT"/>
              <a:cs typeface="Old Standard TT"/>
              <a:sym typeface="Old Standard TT"/>
            </a:endParaRPr>
          </a:p>
          <a:p>
            <a:pPr marL="914400" lvl="1" indent="-336550" algn="l" rtl="0">
              <a:spcBef>
                <a:spcPts val="0"/>
              </a:spcBef>
              <a:spcAft>
                <a:spcPts val="0"/>
              </a:spcAft>
              <a:buClr>
                <a:srgbClr val="000000"/>
              </a:buClr>
              <a:buSzPts val="1700"/>
              <a:buFont typeface="Old Standard TT"/>
              <a:buChar char="○"/>
            </a:pPr>
            <a:r>
              <a:rPr lang="en" sz="1700">
                <a:latin typeface="Old Standard TT"/>
                <a:ea typeface="Old Standard TT"/>
                <a:cs typeface="Old Standard TT"/>
                <a:sym typeface="Old Standard TT"/>
              </a:rPr>
              <a:t>Information of learning</a:t>
            </a:r>
            <a:endParaRPr sz="1700">
              <a:latin typeface="Old Standard TT"/>
              <a:ea typeface="Old Standard TT"/>
              <a:cs typeface="Old Standard TT"/>
              <a:sym typeface="Old Standard TT"/>
            </a:endParaRPr>
          </a:p>
          <a:p>
            <a:pPr marL="914400" lvl="1" indent="-336550" algn="l" rtl="0">
              <a:spcBef>
                <a:spcPts val="0"/>
              </a:spcBef>
              <a:spcAft>
                <a:spcPts val="0"/>
              </a:spcAft>
              <a:buClr>
                <a:srgbClr val="000000"/>
              </a:buClr>
              <a:buSzPts val="1700"/>
              <a:buFont typeface="Old Standard TT"/>
              <a:buChar char="○"/>
            </a:pPr>
            <a:r>
              <a:rPr lang="en" sz="1700">
                <a:latin typeface="Old Standard TT"/>
                <a:ea typeface="Old Standard TT"/>
                <a:cs typeface="Old Standard TT"/>
                <a:sym typeface="Old Standard TT"/>
              </a:rPr>
              <a:t>Value judgement of learning</a:t>
            </a:r>
            <a:endParaRPr>
              <a:latin typeface="Old Standard TT"/>
              <a:ea typeface="Old Standard TT"/>
              <a:cs typeface="Old Standard TT"/>
              <a:sym typeface="Old Standard TT"/>
            </a:endParaRPr>
          </a:p>
        </p:txBody>
      </p:sp>
      <p:sp>
        <p:nvSpPr>
          <p:cNvPr id="81" name="Google Shape;81;p15"/>
          <p:cNvSpPr txBox="1"/>
          <p:nvPr/>
        </p:nvSpPr>
        <p:spPr>
          <a:xfrm>
            <a:off x="-33950" y="2794650"/>
            <a:ext cx="4859400" cy="10005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dk1"/>
                </a:solidFill>
                <a:latin typeface="Old Standard TT"/>
                <a:ea typeface="Old Standard TT"/>
                <a:cs typeface="Old Standard TT"/>
                <a:sym typeface="Old Standard TT"/>
              </a:rPr>
              <a:t>For example:</a:t>
            </a:r>
            <a:endParaRPr sz="1900" b="1">
              <a:solidFill>
                <a:schemeClr val="dk1"/>
              </a:solidFill>
              <a:latin typeface="Old Standard TT"/>
              <a:ea typeface="Old Standard TT"/>
              <a:cs typeface="Old Standard TT"/>
              <a:sym typeface="Old Standard TT"/>
            </a:endParaRPr>
          </a:p>
          <a:p>
            <a:pPr marL="914400" lvl="1" indent="-336550" algn="l" rtl="0">
              <a:spcBef>
                <a:spcPts val="0"/>
              </a:spcBef>
              <a:spcAft>
                <a:spcPts val="0"/>
              </a:spcAft>
              <a:buClr>
                <a:schemeClr val="dk1"/>
              </a:buClr>
              <a:buSzPts val="1700"/>
              <a:buFont typeface="Old Standard TT"/>
              <a:buChar char="○"/>
            </a:pPr>
            <a:r>
              <a:rPr lang="en" sz="1700">
                <a:solidFill>
                  <a:schemeClr val="dk1"/>
                </a:solidFill>
                <a:latin typeface="Old Standard TT"/>
                <a:ea typeface="Old Standard TT"/>
                <a:cs typeface="Old Standard TT"/>
                <a:sym typeface="Old Standard TT"/>
              </a:rPr>
              <a:t>Grades/percentages</a:t>
            </a:r>
            <a:endParaRPr sz="1700">
              <a:solidFill>
                <a:schemeClr val="dk1"/>
              </a:solidFill>
              <a:latin typeface="Old Standard TT"/>
              <a:ea typeface="Old Standard TT"/>
              <a:cs typeface="Old Standard TT"/>
              <a:sym typeface="Old Standard TT"/>
            </a:endParaRPr>
          </a:p>
          <a:p>
            <a:pPr marL="914400" lvl="1" indent="-336550" algn="l" rtl="0">
              <a:spcBef>
                <a:spcPts val="0"/>
              </a:spcBef>
              <a:spcAft>
                <a:spcPts val="0"/>
              </a:spcAft>
              <a:buClr>
                <a:schemeClr val="dk1"/>
              </a:buClr>
              <a:buSzPts val="1700"/>
              <a:buFont typeface="Old Standard TT"/>
              <a:buChar char="○"/>
            </a:pPr>
            <a:r>
              <a:rPr lang="en" sz="1700">
                <a:solidFill>
                  <a:schemeClr val="dk1"/>
                </a:solidFill>
                <a:latin typeface="Old Standard TT"/>
                <a:ea typeface="Old Standard TT"/>
                <a:cs typeface="Old Standard TT"/>
                <a:sym typeface="Old Standard TT"/>
              </a:rPr>
              <a:t>Brief comments</a:t>
            </a:r>
            <a:endParaRPr sz="1900" b="1">
              <a:solidFill>
                <a:schemeClr val="dk1"/>
              </a:solidFill>
              <a:latin typeface="Old Standard TT"/>
              <a:ea typeface="Old Standard TT"/>
              <a:cs typeface="Old Standard TT"/>
              <a:sym typeface="Old Standard TT"/>
            </a:endParaRPr>
          </a:p>
        </p:txBody>
      </p:sp>
      <p:sp>
        <p:nvSpPr>
          <p:cNvPr id="82" name="Google Shape;82;p15"/>
          <p:cNvSpPr txBox="1"/>
          <p:nvPr/>
        </p:nvSpPr>
        <p:spPr>
          <a:xfrm>
            <a:off x="-33950" y="4192725"/>
            <a:ext cx="4859400" cy="477000"/>
          </a:xfrm>
          <a:prstGeom prst="rect">
            <a:avLst/>
          </a:pr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dk1"/>
                </a:solidFill>
                <a:latin typeface="Old Standard TT"/>
                <a:ea typeface="Old Standard TT"/>
                <a:cs typeface="Old Standard TT"/>
                <a:sym typeface="Old Standard TT"/>
              </a:rPr>
              <a:t>Result of summative assessment</a:t>
            </a:r>
            <a:endParaRPr sz="1900" b="1">
              <a:solidFill>
                <a:schemeClr val="dk1"/>
              </a:solidFill>
              <a:latin typeface="Old Standard TT"/>
              <a:ea typeface="Old Standard TT"/>
              <a:cs typeface="Old Standard TT"/>
              <a:sym typeface="Old Standard TT"/>
            </a:endParaRPr>
          </a:p>
        </p:txBody>
      </p:sp>
      <p:pic>
        <p:nvPicPr>
          <p:cNvPr id="83" name="Google Shape;83;p15"/>
          <p:cNvPicPr preferRelativeResize="0"/>
          <p:nvPr/>
        </p:nvPicPr>
        <p:blipFill rotWithShape="1">
          <a:blip r:embed="rId3">
            <a:alphaModFix/>
          </a:blip>
          <a:srcRect/>
          <a:stretch/>
        </p:blipFill>
        <p:spPr>
          <a:xfrm>
            <a:off x="5072650" y="1151400"/>
            <a:ext cx="3839701" cy="38397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4D9D9"/>
        </a:solidFill>
        <a:effectLst/>
      </p:bgPr>
    </p:bg>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Peer and Self-feedback</a:t>
            </a:r>
            <a:endParaRPr/>
          </a:p>
        </p:txBody>
      </p:sp>
      <p:sp>
        <p:nvSpPr>
          <p:cNvPr id="322" name="Google Shape;322;p42"/>
          <p:cNvSpPr txBox="1">
            <a:spLocks noGrp="1"/>
          </p:cNvSpPr>
          <p:nvPr>
            <p:ph type="body" idx="1"/>
          </p:nvPr>
        </p:nvSpPr>
        <p:spPr>
          <a:xfrm>
            <a:off x="311700" y="2961175"/>
            <a:ext cx="4555200" cy="1932900"/>
          </a:xfrm>
          <a:prstGeom prst="rect">
            <a:avLst/>
          </a:prstGeom>
        </p:spPr>
        <p:txBody>
          <a:bodyPr spcFirstLastPara="1" wrap="square" lIns="91425" tIns="91425" rIns="91425" bIns="91425" anchor="t" anchorCtr="0">
            <a:normAutofit lnSpcReduction="20000"/>
          </a:bodyPr>
          <a:lstStyle/>
          <a:p>
            <a:pPr marL="457200" lvl="0" indent="-330200" algn="l" rtl="0">
              <a:spcBef>
                <a:spcPts val="0"/>
              </a:spcBef>
              <a:spcAft>
                <a:spcPts val="0"/>
              </a:spcAft>
              <a:buClr>
                <a:srgbClr val="000000"/>
              </a:buClr>
              <a:buSzPts val="1600"/>
              <a:buChar char="●"/>
            </a:pPr>
            <a:r>
              <a:rPr lang="en" sz="1600">
                <a:solidFill>
                  <a:srgbClr val="000000"/>
                </a:solidFill>
              </a:rPr>
              <a:t>Time to practice</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Know requirements</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Aware of expectations</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Peer conferences</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Discuss what was done well</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What still needs to be done</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How to achieve the criteria</a:t>
            </a:r>
            <a:endParaRPr sz="1600">
              <a:solidFill>
                <a:srgbClr val="000000"/>
              </a:solidFill>
            </a:endParaRPr>
          </a:p>
        </p:txBody>
      </p:sp>
      <p:sp>
        <p:nvSpPr>
          <p:cNvPr id="323" name="Google Shape;323;p42"/>
          <p:cNvSpPr txBox="1">
            <a:spLocks noGrp="1"/>
          </p:cNvSpPr>
          <p:nvPr>
            <p:ph type="body" idx="2"/>
          </p:nvPr>
        </p:nvSpPr>
        <p:spPr>
          <a:xfrm>
            <a:off x="5144100" y="2009675"/>
            <a:ext cx="3999900" cy="2980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600"/>
              <a:t>“Self-feedback is the ultimate goal of feedback for learning. Teachers can help students to become more independent through explicit modelling and instruction, and teaching the skills of self-assessment and goal setting.” (4)</a:t>
            </a:r>
            <a:endParaRPr sz="1600"/>
          </a:p>
          <a:p>
            <a:pPr marL="457200" lvl="0" indent="-322580" algn="l" rtl="0">
              <a:spcBef>
                <a:spcPts val="1200"/>
              </a:spcBef>
              <a:spcAft>
                <a:spcPts val="0"/>
              </a:spcAft>
              <a:buSzPct val="100000"/>
              <a:buChar char="●"/>
            </a:pPr>
            <a:r>
              <a:rPr lang="en" sz="1600"/>
              <a:t>Learning goals</a:t>
            </a:r>
            <a:endParaRPr sz="1600"/>
          </a:p>
          <a:p>
            <a:pPr marL="457200" lvl="0" indent="-322580" algn="l" rtl="0">
              <a:spcBef>
                <a:spcPts val="0"/>
              </a:spcBef>
              <a:spcAft>
                <a:spcPts val="0"/>
              </a:spcAft>
              <a:buSzPct val="100000"/>
              <a:buChar char="●"/>
            </a:pPr>
            <a:r>
              <a:rPr lang="en" sz="1600"/>
              <a:t>Criteria of success</a:t>
            </a:r>
            <a:endParaRPr sz="1600"/>
          </a:p>
          <a:p>
            <a:pPr marL="457200" lvl="0" indent="-322580" algn="l" rtl="0">
              <a:spcBef>
                <a:spcPts val="0"/>
              </a:spcBef>
              <a:spcAft>
                <a:spcPts val="0"/>
              </a:spcAft>
              <a:buSzPct val="100000"/>
              <a:buChar char="●"/>
            </a:pPr>
            <a:r>
              <a:rPr lang="en" sz="1600"/>
              <a:t>Determine next steps</a:t>
            </a:r>
            <a:endParaRPr sz="1600"/>
          </a:p>
          <a:p>
            <a:pPr marL="457200" lvl="0" indent="-322580" algn="l" rtl="0">
              <a:spcBef>
                <a:spcPts val="0"/>
              </a:spcBef>
              <a:spcAft>
                <a:spcPts val="0"/>
              </a:spcAft>
              <a:buSzPct val="100000"/>
              <a:buChar char="●"/>
            </a:pPr>
            <a:r>
              <a:rPr lang="en" sz="1600"/>
              <a:t>Set goals </a:t>
            </a:r>
            <a:endParaRPr sz="1600"/>
          </a:p>
          <a:p>
            <a:pPr marL="457200" lvl="0" indent="-322580" algn="l" rtl="0">
              <a:spcBef>
                <a:spcPts val="0"/>
              </a:spcBef>
              <a:spcAft>
                <a:spcPts val="0"/>
              </a:spcAft>
              <a:buSzPct val="100000"/>
              <a:buChar char="●"/>
            </a:pPr>
            <a:r>
              <a:rPr lang="en" sz="1600"/>
              <a:t>Reflection</a:t>
            </a:r>
            <a:endParaRPr sz="1600"/>
          </a:p>
          <a:p>
            <a:pPr marL="0" lvl="0" indent="0" algn="l" rtl="0">
              <a:spcBef>
                <a:spcPts val="1200"/>
              </a:spcBef>
              <a:spcAft>
                <a:spcPts val="1200"/>
              </a:spcAft>
              <a:buNone/>
            </a:pPr>
            <a:endParaRPr/>
          </a:p>
        </p:txBody>
      </p:sp>
      <p:pic>
        <p:nvPicPr>
          <p:cNvPr id="324" name="Google Shape;324;p42"/>
          <p:cNvPicPr preferRelativeResize="0"/>
          <p:nvPr/>
        </p:nvPicPr>
        <p:blipFill>
          <a:blip r:embed="rId3">
            <a:alphaModFix/>
          </a:blip>
          <a:stretch>
            <a:fillRect/>
          </a:stretch>
        </p:blipFill>
        <p:spPr>
          <a:xfrm>
            <a:off x="3118421" y="4"/>
            <a:ext cx="2907150" cy="2824771"/>
          </a:xfrm>
          <a:prstGeom prst="rect">
            <a:avLst/>
          </a:prstGeom>
          <a:noFill/>
          <a:ln>
            <a:noFill/>
          </a:ln>
        </p:spPr>
      </p:pic>
      <p:sp>
        <p:nvSpPr>
          <p:cNvPr id="325" name="Google Shape;325;p42"/>
          <p:cNvSpPr txBox="1"/>
          <p:nvPr/>
        </p:nvSpPr>
        <p:spPr>
          <a:xfrm>
            <a:off x="6330450" y="1058225"/>
            <a:ext cx="1967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latin typeface="Old Standard TT"/>
                <a:ea typeface="Old Standard TT"/>
                <a:cs typeface="Old Standard TT"/>
                <a:sym typeface="Old Standard TT"/>
              </a:rPr>
              <a:t>Metacognition</a:t>
            </a:r>
            <a:endParaRPr sz="2200" b="1" i="1">
              <a:latin typeface="Old Standard TT"/>
              <a:ea typeface="Old Standard TT"/>
              <a:cs typeface="Old Standard TT"/>
              <a:sym typeface="Old Standard TT"/>
            </a:endParaRPr>
          </a:p>
        </p:txBody>
      </p:sp>
      <p:sp>
        <p:nvSpPr>
          <p:cNvPr id="326" name="Google Shape;326;p42"/>
          <p:cNvSpPr txBox="1"/>
          <p:nvPr/>
        </p:nvSpPr>
        <p:spPr>
          <a:xfrm>
            <a:off x="703375" y="2009675"/>
            <a:ext cx="1854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latin typeface="Old Standard TT"/>
                <a:ea typeface="Old Standard TT"/>
                <a:cs typeface="Old Standard TT"/>
                <a:sym typeface="Old Standard TT"/>
              </a:rPr>
              <a:t>Collaboration  </a:t>
            </a:r>
            <a:endParaRPr sz="2200" b="1" i="1">
              <a:latin typeface="Old Standard TT"/>
              <a:ea typeface="Old Standard TT"/>
              <a:cs typeface="Old Standard TT"/>
              <a:sym typeface="Old Standard T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a:t>
            </a:r>
            <a:endParaRPr/>
          </a:p>
        </p:txBody>
      </p:sp>
      <p:sp>
        <p:nvSpPr>
          <p:cNvPr id="332" name="Google Shape;332;p4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fontScale="32500"/>
          </a:bodyPr>
          <a:lstStyle/>
          <a:p>
            <a:pPr marL="0" lvl="0" indent="0" algn="l" rtl="0">
              <a:spcBef>
                <a:spcPts val="0"/>
              </a:spcBef>
              <a:spcAft>
                <a:spcPts val="0"/>
              </a:spcAft>
              <a:buNone/>
            </a:pPr>
            <a:r>
              <a:rPr lang="en" sz="3650">
                <a:solidFill>
                  <a:srgbClr val="000000"/>
                </a:solidFill>
              </a:rPr>
              <a:t>1. Chappuis, J. (2012). "How am I doing?".</a:t>
            </a:r>
            <a:r>
              <a:rPr lang="en" sz="3650" i="1">
                <a:solidFill>
                  <a:srgbClr val="000000"/>
                </a:solidFill>
              </a:rPr>
              <a:t> Educational Leadership, 70</a:t>
            </a:r>
            <a:r>
              <a:rPr lang="en" sz="3650">
                <a:solidFill>
                  <a:srgbClr val="000000"/>
                </a:solidFill>
              </a:rPr>
              <a:t>(1), 36. Retrieved from https://login.libproxy.uregina.ca:8443/login?url=https://www-proquest-com.libproxy.uregina.ca/trade-journals/how-am-i-doing/docview/1038443847/se-2?accountid=13480</a:t>
            </a:r>
            <a:endParaRPr sz="3650"/>
          </a:p>
          <a:p>
            <a:pPr marL="0" lvl="0" indent="0" algn="l" rtl="0">
              <a:spcBef>
                <a:spcPts val="1200"/>
              </a:spcBef>
              <a:spcAft>
                <a:spcPts val="0"/>
              </a:spcAft>
              <a:buNone/>
            </a:pPr>
            <a:r>
              <a:rPr lang="en" sz="3650"/>
              <a:t>2. Feedback practices and strategies. ( 2021, January 21). Retrieved from https://education.nsw.gov.au/teaching-and-learning/professional-learning/teacher-quality-and-accreditation/strong-start-great-teachers/refining-practice/feedback-to-students/feedback-practices-and-strategies</a:t>
            </a:r>
            <a:endParaRPr sz="3650">
              <a:solidFill>
                <a:srgbClr val="000000"/>
              </a:solidFill>
            </a:endParaRPr>
          </a:p>
          <a:p>
            <a:pPr marL="0" lvl="0" indent="0" algn="l" rtl="0">
              <a:spcBef>
                <a:spcPts val="1200"/>
              </a:spcBef>
              <a:spcAft>
                <a:spcPts val="0"/>
              </a:spcAft>
              <a:buNone/>
            </a:pPr>
            <a:r>
              <a:rPr lang="en" sz="3650">
                <a:solidFill>
                  <a:srgbClr val="000000"/>
                </a:solidFill>
              </a:rPr>
              <a:t>3. Hattie, J., &amp; Timperley, H. (2007). The power of feedback.</a:t>
            </a:r>
            <a:r>
              <a:rPr lang="en" sz="3650" i="1">
                <a:solidFill>
                  <a:srgbClr val="000000"/>
                </a:solidFill>
              </a:rPr>
              <a:t> Review of Educational Research, 77</a:t>
            </a:r>
            <a:r>
              <a:rPr lang="en" sz="3650">
                <a:solidFill>
                  <a:srgbClr val="000000"/>
                </a:solidFill>
              </a:rPr>
              <a:t>(1), 81-112. Retrieved from https://login.libproxy.uregina.ca:8443/login?url=https://www-proquest-com.libproxy.uregina.ca/scholarly-journals/power-feedback/docview/214113991/se-2?accountid=13480</a:t>
            </a:r>
            <a:endParaRPr sz="3650">
              <a:solidFill>
                <a:srgbClr val="000000"/>
              </a:solidFill>
            </a:endParaRPr>
          </a:p>
          <a:p>
            <a:pPr marL="0" lvl="0" indent="0" algn="l" rtl="0">
              <a:spcBef>
                <a:spcPts val="1200"/>
              </a:spcBef>
              <a:spcAft>
                <a:spcPts val="0"/>
              </a:spcAft>
              <a:buNone/>
            </a:pPr>
            <a:r>
              <a:rPr lang="en" sz="3650"/>
              <a:t>4. Types of feedback. (2021, January 21). Retrieved from https://education.nsw.gov.au/teaching-and-learning/professional-learning/teacher-quality-and-accreditation/strong-start-great-teachers/refining-practice/feedback-to-students/types-of-feedback</a:t>
            </a:r>
            <a:endParaRPr sz="3650"/>
          </a:p>
          <a:p>
            <a:pPr marL="0" lvl="0" indent="0" algn="l" rtl="0">
              <a:spcBef>
                <a:spcPts val="1200"/>
              </a:spcBef>
              <a:spcAft>
                <a:spcPts val="12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36"/>
        <p:cNvGrpSpPr/>
        <p:nvPr/>
      </p:nvGrpSpPr>
      <p:grpSpPr>
        <a:xfrm>
          <a:off x="0" y="0"/>
          <a:ext cx="0" cy="0"/>
          <a:chOff x="0" y="0"/>
          <a:chExt cx="0" cy="0"/>
        </a:xfrm>
      </p:grpSpPr>
      <p:sp>
        <p:nvSpPr>
          <p:cNvPr id="337" name="Google Shape;337;p44"/>
          <p:cNvSpPr txBox="1">
            <a:spLocks noGrp="1"/>
          </p:cNvSpPr>
          <p:nvPr>
            <p:ph type="title"/>
          </p:nvPr>
        </p:nvSpPr>
        <p:spPr>
          <a:xfrm>
            <a:off x="262125" y="612450"/>
            <a:ext cx="3406500" cy="3918600"/>
          </a:xfrm>
          <a:prstGeom prst="rect">
            <a:avLst/>
          </a:prstGeom>
          <a:solidFill>
            <a:schemeClr val="accent1"/>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sz="3400" b="1"/>
              <a:t>What Works Best?: From the Perspective of Teachers and Students</a:t>
            </a:r>
            <a:endParaRPr sz="3400" b="1"/>
          </a:p>
          <a:p>
            <a:pPr marL="0" lvl="0" indent="0" algn="ctr" rtl="0">
              <a:spcBef>
                <a:spcPts val="0"/>
              </a:spcBef>
              <a:spcAft>
                <a:spcPts val="0"/>
              </a:spcAft>
              <a:buNone/>
            </a:pPr>
            <a:endParaRPr/>
          </a:p>
        </p:txBody>
      </p:sp>
      <p:pic>
        <p:nvPicPr>
          <p:cNvPr id="338" name="Google Shape;338;p44"/>
          <p:cNvPicPr preferRelativeResize="0"/>
          <p:nvPr/>
        </p:nvPicPr>
        <p:blipFill>
          <a:blip r:embed="rId3">
            <a:alphaModFix/>
          </a:blip>
          <a:stretch>
            <a:fillRect/>
          </a:stretch>
        </p:blipFill>
        <p:spPr>
          <a:xfrm>
            <a:off x="5690927" y="1443495"/>
            <a:ext cx="3239613" cy="2938193"/>
          </a:xfrm>
          <a:prstGeom prst="rect">
            <a:avLst/>
          </a:prstGeom>
          <a:noFill/>
          <a:ln>
            <a:noFill/>
          </a:ln>
        </p:spPr>
      </p:pic>
      <p:pic>
        <p:nvPicPr>
          <p:cNvPr id="339" name="Google Shape;339;p44"/>
          <p:cNvPicPr preferRelativeResize="0"/>
          <p:nvPr/>
        </p:nvPicPr>
        <p:blipFill>
          <a:blip r:embed="rId4">
            <a:alphaModFix/>
          </a:blip>
          <a:stretch>
            <a:fillRect/>
          </a:stretch>
        </p:blipFill>
        <p:spPr>
          <a:xfrm>
            <a:off x="3765025" y="1010116"/>
            <a:ext cx="5165525" cy="3123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3"/>
        <p:cNvGrpSpPr/>
        <p:nvPr/>
      </p:nvGrpSpPr>
      <p:grpSpPr>
        <a:xfrm>
          <a:off x="0" y="0"/>
          <a:ext cx="0" cy="0"/>
          <a:chOff x="0" y="0"/>
          <a:chExt cx="0" cy="0"/>
        </a:xfrm>
      </p:grpSpPr>
      <p:sp>
        <p:nvSpPr>
          <p:cNvPr id="344" name="Google Shape;344;p45"/>
          <p:cNvSpPr txBox="1">
            <a:spLocks noGrp="1"/>
          </p:cNvSpPr>
          <p:nvPr>
            <p:ph type="title"/>
          </p:nvPr>
        </p:nvSpPr>
        <p:spPr>
          <a:xfrm>
            <a:off x="311700" y="445025"/>
            <a:ext cx="8520600" cy="613200"/>
          </a:xfrm>
          <a:prstGeom prst="rect">
            <a:avLst/>
          </a:prstGeom>
          <a:solidFill>
            <a:schemeClr val="lt1"/>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Teacher’s Perspective</a:t>
            </a:r>
            <a:endParaRPr/>
          </a:p>
        </p:txBody>
      </p:sp>
      <p:sp>
        <p:nvSpPr>
          <p:cNvPr id="345" name="Google Shape;345;p45"/>
          <p:cNvSpPr txBox="1">
            <a:spLocks noGrp="1"/>
          </p:cNvSpPr>
          <p:nvPr>
            <p:ph type="body" idx="1"/>
          </p:nvPr>
        </p:nvSpPr>
        <p:spPr>
          <a:xfrm>
            <a:off x="311700" y="1171600"/>
            <a:ext cx="8520600" cy="3397200"/>
          </a:xfrm>
          <a:prstGeom prst="rect">
            <a:avLst/>
          </a:prstGeom>
          <a:solidFill>
            <a:schemeClr val="lt1"/>
          </a:solidFill>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sz="2100"/>
              <a:t>Provide a combination of both evaluative and descriptive feedback</a:t>
            </a:r>
            <a:endParaRPr sz="2100"/>
          </a:p>
          <a:p>
            <a:pPr marL="457200" lvl="0" indent="-361950" algn="l" rtl="0">
              <a:spcBef>
                <a:spcPts val="0"/>
              </a:spcBef>
              <a:spcAft>
                <a:spcPts val="0"/>
              </a:spcAft>
              <a:buSzPts val="2100"/>
              <a:buChar char="-"/>
            </a:pPr>
            <a:r>
              <a:rPr lang="en" sz="2100"/>
              <a:t>“Marking” - Assessment as </a:t>
            </a:r>
            <a:r>
              <a:rPr lang="en" sz="2100" i="1"/>
              <a:t>work</a:t>
            </a:r>
            <a:endParaRPr sz="2100" i="1"/>
          </a:p>
          <a:p>
            <a:pPr marL="914400" lvl="1" indent="-336550" algn="l" rtl="0">
              <a:spcBef>
                <a:spcPts val="0"/>
              </a:spcBef>
              <a:spcAft>
                <a:spcPts val="0"/>
              </a:spcAft>
              <a:buSzPts val="1700"/>
              <a:buChar char="-"/>
            </a:pPr>
            <a:r>
              <a:rPr lang="en" sz="1700"/>
              <a:t>Finding time</a:t>
            </a:r>
            <a:endParaRPr sz="1700"/>
          </a:p>
        </p:txBody>
      </p:sp>
      <p:sp>
        <p:nvSpPr>
          <p:cNvPr id="346" name="Google Shape;346;p45"/>
          <p:cNvSpPr txBox="1"/>
          <p:nvPr/>
        </p:nvSpPr>
        <p:spPr>
          <a:xfrm>
            <a:off x="4821250" y="3185250"/>
            <a:ext cx="3643800" cy="10467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ld Standard TT"/>
                <a:ea typeface="Old Standard TT"/>
                <a:cs typeface="Old Standard TT"/>
                <a:sym typeface="Old Standard TT"/>
              </a:rPr>
              <a:t>“despite being told, some students just don’t do it ... you can say it ‘til you’re black and blue and they don’t do it.”</a:t>
            </a:r>
            <a:endParaRPr b="1">
              <a:latin typeface="Old Standard TT"/>
              <a:ea typeface="Old Standard TT"/>
              <a:cs typeface="Old Standard TT"/>
              <a:sym typeface="Old Standard TT"/>
            </a:endParaRPr>
          </a:p>
          <a:p>
            <a:pPr marL="457200" lvl="0" indent="-317500" algn="ctr" rtl="0">
              <a:spcBef>
                <a:spcPts val="0"/>
              </a:spcBef>
              <a:spcAft>
                <a:spcPts val="0"/>
              </a:spcAft>
              <a:buSzPts val="1400"/>
              <a:buFont typeface="Old Standard TT"/>
              <a:buChar char="-"/>
            </a:pPr>
            <a:r>
              <a:rPr lang="en" b="1">
                <a:latin typeface="Old Standard TT"/>
                <a:ea typeface="Old Standard TT"/>
                <a:cs typeface="Old Standard TT"/>
                <a:sym typeface="Old Standard TT"/>
              </a:rPr>
              <a:t>Tuck 2012</a:t>
            </a:r>
            <a:endParaRPr b="1">
              <a:latin typeface="Old Standard TT"/>
              <a:ea typeface="Old Standard TT"/>
              <a:cs typeface="Old Standard TT"/>
              <a:sym typeface="Old Standard T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Students Utilize Assessment</a:t>
            </a:r>
            <a:endParaRPr/>
          </a:p>
        </p:txBody>
      </p:sp>
      <p:sp>
        <p:nvSpPr>
          <p:cNvPr id="352" name="Google Shape;352;p46"/>
          <p:cNvSpPr txBox="1">
            <a:spLocks noGrp="1"/>
          </p:cNvSpPr>
          <p:nvPr>
            <p:ph type="body" idx="1"/>
          </p:nvPr>
        </p:nvSpPr>
        <p:spPr>
          <a:xfrm>
            <a:off x="311700" y="1171600"/>
            <a:ext cx="5341200" cy="3674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Students must receive feedback in a timely matter and be able to willingly use it</a:t>
            </a:r>
            <a:endParaRPr/>
          </a:p>
          <a:p>
            <a:pPr marL="457200" lvl="0" indent="-342900" algn="l" rtl="0">
              <a:spcBef>
                <a:spcPts val="0"/>
              </a:spcBef>
              <a:spcAft>
                <a:spcPts val="0"/>
              </a:spcAft>
              <a:buSzPts val="1800"/>
              <a:buChar char="-"/>
            </a:pPr>
            <a:r>
              <a:rPr lang="en"/>
              <a:t>Emotional reactions</a:t>
            </a:r>
            <a:endParaRPr/>
          </a:p>
          <a:p>
            <a:pPr marL="0" lvl="0" indent="0" algn="l" rtl="0">
              <a:spcBef>
                <a:spcPts val="1200"/>
              </a:spcBef>
              <a:spcAft>
                <a:spcPts val="1200"/>
              </a:spcAft>
              <a:buNone/>
            </a:pPr>
            <a:endParaRPr/>
          </a:p>
        </p:txBody>
      </p:sp>
      <p:pic>
        <p:nvPicPr>
          <p:cNvPr id="353" name="Google Shape;353;p46"/>
          <p:cNvPicPr preferRelativeResize="0"/>
          <p:nvPr/>
        </p:nvPicPr>
        <p:blipFill>
          <a:blip r:embed="rId3">
            <a:alphaModFix/>
          </a:blip>
          <a:stretch>
            <a:fillRect/>
          </a:stretch>
        </p:blipFill>
        <p:spPr>
          <a:xfrm>
            <a:off x="5652801" y="1519759"/>
            <a:ext cx="3491199" cy="27008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9 Dimensions of Feedback Language</a:t>
            </a:r>
            <a:endParaRPr/>
          </a:p>
        </p:txBody>
      </p:sp>
      <p:pic>
        <p:nvPicPr>
          <p:cNvPr id="359" name="Google Shape;359;p47"/>
          <p:cNvPicPr preferRelativeResize="0"/>
          <p:nvPr/>
        </p:nvPicPr>
        <p:blipFill>
          <a:blip r:embed="rId3">
            <a:alphaModFix/>
          </a:blip>
          <a:stretch>
            <a:fillRect/>
          </a:stretch>
        </p:blipFill>
        <p:spPr>
          <a:xfrm>
            <a:off x="2081213" y="1359350"/>
            <a:ext cx="4981575" cy="3019425"/>
          </a:xfrm>
          <a:prstGeom prst="rect">
            <a:avLst/>
          </a:prstGeom>
          <a:noFill/>
          <a:ln>
            <a:noFill/>
          </a:ln>
        </p:spPr>
      </p:pic>
      <p:sp>
        <p:nvSpPr>
          <p:cNvPr id="360" name="Google Shape;360;p47"/>
          <p:cNvSpPr txBox="1"/>
          <p:nvPr/>
        </p:nvSpPr>
        <p:spPr>
          <a:xfrm>
            <a:off x="4858450" y="4474225"/>
            <a:ext cx="22044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Pitt &amp; Norton 2016</a:t>
            </a:r>
            <a:endParaRPr>
              <a:latin typeface="Old Standard TT"/>
              <a:ea typeface="Old Standard TT"/>
              <a:cs typeface="Old Standard TT"/>
              <a:sym typeface="Old Standard T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8"/>
          <p:cNvSpPr txBox="1">
            <a:spLocks noGrp="1"/>
          </p:cNvSpPr>
          <p:nvPr>
            <p:ph type="title"/>
          </p:nvPr>
        </p:nvSpPr>
        <p:spPr>
          <a:xfrm>
            <a:off x="490250" y="526350"/>
            <a:ext cx="5604000" cy="2807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Written feedback vs. one-to-one Conferencing when giving descriptive feedback</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en" sz="2500"/>
              <a:t>Positive Feedback vs Negative Feedback</a:t>
            </a:r>
            <a:endParaRPr sz="2500"/>
          </a:p>
        </p:txBody>
      </p:sp>
      <p:pic>
        <p:nvPicPr>
          <p:cNvPr id="366" name="Google Shape;366;p48"/>
          <p:cNvPicPr preferRelativeResize="0"/>
          <p:nvPr/>
        </p:nvPicPr>
        <p:blipFill>
          <a:blip r:embed="rId3">
            <a:alphaModFix/>
          </a:blip>
          <a:stretch>
            <a:fillRect/>
          </a:stretch>
        </p:blipFill>
        <p:spPr>
          <a:xfrm>
            <a:off x="5118700" y="1929650"/>
            <a:ext cx="3810926" cy="30487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70"/>
        <p:cNvGrpSpPr/>
        <p:nvPr/>
      </p:nvGrpSpPr>
      <p:grpSpPr>
        <a:xfrm>
          <a:off x="0" y="0"/>
          <a:ext cx="0" cy="0"/>
          <a:chOff x="0" y="0"/>
          <a:chExt cx="0" cy="0"/>
        </a:xfrm>
      </p:grpSpPr>
      <p:sp>
        <p:nvSpPr>
          <p:cNvPr id="371" name="Google Shape;371;p49"/>
          <p:cNvSpPr txBox="1">
            <a:spLocks noGrp="1"/>
          </p:cNvSpPr>
          <p:nvPr>
            <p:ph type="title"/>
          </p:nvPr>
        </p:nvSpPr>
        <p:spPr>
          <a:xfrm>
            <a:off x="311700" y="445025"/>
            <a:ext cx="8520600" cy="6132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Personal Perspective - A Time and A Place For Both</a:t>
            </a:r>
            <a:endParaRPr/>
          </a:p>
        </p:txBody>
      </p:sp>
      <p:sp>
        <p:nvSpPr>
          <p:cNvPr id="372" name="Google Shape;372;p49"/>
          <p:cNvSpPr txBox="1">
            <a:spLocks noGrp="1"/>
          </p:cNvSpPr>
          <p:nvPr>
            <p:ph type="body" idx="1"/>
          </p:nvPr>
        </p:nvSpPr>
        <p:spPr>
          <a:xfrm>
            <a:off x="311700" y="1171675"/>
            <a:ext cx="3999900" cy="26703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sz="1800" b="1"/>
              <a:t>Descriptive</a:t>
            </a:r>
            <a:endParaRPr sz="1800" b="1"/>
          </a:p>
          <a:p>
            <a:pPr marL="457200" lvl="0" indent="-342900" algn="l" rtl="0">
              <a:spcBef>
                <a:spcPts val="1200"/>
              </a:spcBef>
              <a:spcAft>
                <a:spcPts val="0"/>
              </a:spcAft>
              <a:buSzPts val="1800"/>
              <a:buChar char="-"/>
            </a:pPr>
            <a:r>
              <a:rPr lang="en" sz="1800"/>
              <a:t>Mid-learning process</a:t>
            </a:r>
            <a:endParaRPr sz="1800"/>
          </a:p>
          <a:p>
            <a:pPr marL="457200" lvl="0" indent="-342900" algn="l" rtl="0">
              <a:spcBef>
                <a:spcPts val="0"/>
              </a:spcBef>
              <a:spcAft>
                <a:spcPts val="0"/>
              </a:spcAft>
              <a:buSzPts val="1800"/>
              <a:buChar char="-"/>
            </a:pPr>
            <a:r>
              <a:rPr lang="en" sz="1800"/>
              <a:t>Conference with students</a:t>
            </a:r>
            <a:endParaRPr sz="1800"/>
          </a:p>
          <a:p>
            <a:pPr marL="457200" lvl="0" indent="-342900" algn="l" rtl="0">
              <a:spcBef>
                <a:spcPts val="0"/>
              </a:spcBef>
              <a:spcAft>
                <a:spcPts val="0"/>
              </a:spcAft>
              <a:buSzPts val="1800"/>
              <a:buChar char="-"/>
            </a:pPr>
            <a:r>
              <a:rPr lang="en" sz="1800"/>
              <a:t>Encouraging and specific to each individual</a:t>
            </a:r>
            <a:endParaRPr sz="1800"/>
          </a:p>
        </p:txBody>
      </p:sp>
      <p:sp>
        <p:nvSpPr>
          <p:cNvPr id="373" name="Google Shape;373;p49"/>
          <p:cNvSpPr txBox="1">
            <a:spLocks noGrp="1"/>
          </p:cNvSpPr>
          <p:nvPr>
            <p:ph type="body" idx="2"/>
          </p:nvPr>
        </p:nvSpPr>
        <p:spPr>
          <a:xfrm>
            <a:off x="4832400" y="1171675"/>
            <a:ext cx="3999900" cy="26703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sz="1800" b="1"/>
              <a:t>Evaluative</a:t>
            </a:r>
            <a:endParaRPr sz="1800" b="1"/>
          </a:p>
          <a:p>
            <a:pPr marL="457200" lvl="0" indent="-342900" algn="l" rtl="0">
              <a:spcBef>
                <a:spcPts val="1200"/>
              </a:spcBef>
              <a:spcAft>
                <a:spcPts val="0"/>
              </a:spcAft>
              <a:buSzPts val="1800"/>
              <a:buChar char="-"/>
            </a:pPr>
            <a:r>
              <a:rPr lang="en" sz="1800"/>
              <a:t>End of learning</a:t>
            </a:r>
            <a:endParaRPr sz="1800"/>
          </a:p>
          <a:p>
            <a:pPr marL="457200" lvl="0" indent="-342900" algn="l" rtl="0">
              <a:spcBef>
                <a:spcPts val="0"/>
              </a:spcBef>
              <a:spcAft>
                <a:spcPts val="0"/>
              </a:spcAft>
              <a:buSzPts val="1800"/>
              <a:buChar char="-"/>
            </a:pPr>
            <a:r>
              <a:rPr lang="en" sz="1800"/>
              <a:t>Motivation for doing the work </a:t>
            </a:r>
            <a:endParaRPr sz="1800"/>
          </a:p>
        </p:txBody>
      </p:sp>
      <p:sp>
        <p:nvSpPr>
          <p:cNvPr id="374" name="Google Shape;374;p49"/>
          <p:cNvSpPr txBox="1"/>
          <p:nvPr/>
        </p:nvSpPr>
        <p:spPr>
          <a:xfrm>
            <a:off x="1027350" y="4065225"/>
            <a:ext cx="708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a:t>
            </a:r>
            <a:endParaRPr/>
          </a:p>
        </p:txBody>
      </p:sp>
      <p:sp>
        <p:nvSpPr>
          <p:cNvPr id="380" name="Google Shape;380;p5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t>Gallagher, K. (2006). “Using Assessment to Drive Better Student Writing”. </a:t>
            </a:r>
            <a:r>
              <a:rPr lang="en" i="1"/>
              <a:t>Teaching Adolescent Writers.</a:t>
            </a:r>
            <a:endParaRPr i="1"/>
          </a:p>
          <a:p>
            <a:pPr marL="0" lvl="0" indent="0" algn="l" rtl="0">
              <a:spcBef>
                <a:spcPts val="1200"/>
              </a:spcBef>
              <a:spcAft>
                <a:spcPts val="0"/>
              </a:spcAft>
              <a:buNone/>
            </a:pPr>
            <a:r>
              <a:rPr lang="en"/>
              <a:t>Harris, L. R., Brown, G. T. L., &amp; Harnett, J. A. (2012). “Understanding classroom feedback practices: A study of New Zealand student experiences, perceptions, and emotional responses”. </a:t>
            </a:r>
            <a:endParaRPr/>
          </a:p>
          <a:p>
            <a:pPr marL="0" lvl="0" indent="0" algn="l" rtl="0">
              <a:spcBef>
                <a:spcPts val="1200"/>
              </a:spcBef>
              <a:spcAft>
                <a:spcPts val="0"/>
              </a:spcAft>
              <a:buNone/>
            </a:pPr>
            <a:r>
              <a:rPr lang="en"/>
              <a:t>Pitt, E. &amp; Norton, L. (2016). “‘Now that’s the feedback I want!’ Students’ reactions to feedback on graded work and what they do with it”. </a:t>
            </a:r>
            <a:r>
              <a:rPr lang="en" i="1"/>
              <a:t>Assessment &amp; Evaluation in Higher Education.</a:t>
            </a:r>
            <a:endParaRPr i="1"/>
          </a:p>
          <a:p>
            <a:pPr marL="0" lvl="0" indent="0" algn="l" rtl="0">
              <a:spcBef>
                <a:spcPts val="1200"/>
              </a:spcBef>
              <a:spcAft>
                <a:spcPts val="0"/>
              </a:spcAft>
              <a:buNone/>
            </a:pPr>
            <a:r>
              <a:rPr lang="en"/>
              <a:t>Tuck, J. (2011). “Feedback-giving as social practice: teachers’ perspectives on feedback as institutional requirement, work and dialogue”.</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1"/>
          <p:cNvSpPr/>
          <p:nvPr/>
        </p:nvSpPr>
        <p:spPr>
          <a:xfrm>
            <a:off x="7400" y="7400"/>
            <a:ext cx="4572000" cy="5143500"/>
          </a:xfrm>
          <a:prstGeom prst="rect">
            <a:avLst/>
          </a:prstGeom>
          <a:gradFill>
            <a:gsLst>
              <a:gs pos="0">
                <a:srgbClr val="AFDEDA"/>
              </a:gs>
              <a:gs pos="100000">
                <a:srgbClr val="5AB1A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387" name="Google Shape;387;p5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And what works best where</a:t>
            </a:r>
            <a:endParaRPr/>
          </a:p>
        </p:txBody>
      </p:sp>
      <p:pic>
        <p:nvPicPr>
          <p:cNvPr id="388" name="Google Shape;388;p51"/>
          <p:cNvPicPr preferRelativeResize="0"/>
          <p:nvPr/>
        </p:nvPicPr>
        <p:blipFill>
          <a:blip r:embed="rId3">
            <a:alphaModFix/>
          </a:blip>
          <a:stretch>
            <a:fillRect/>
          </a:stretch>
        </p:blipFill>
        <p:spPr>
          <a:xfrm>
            <a:off x="4572000" y="0"/>
            <a:ext cx="4572000" cy="5143500"/>
          </a:xfrm>
          <a:prstGeom prst="rect">
            <a:avLst/>
          </a:prstGeom>
          <a:noFill/>
          <a:ln>
            <a:noFill/>
          </a:ln>
        </p:spPr>
      </p:pic>
      <p:sp>
        <p:nvSpPr>
          <p:cNvPr id="389" name="Google Shape;389;p51"/>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dk2"/>
                </a:solidFill>
              </a:rPr>
              <a:t>Evidence of Learning</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7"/>
        <p:cNvGrpSpPr/>
        <p:nvPr/>
      </p:nvGrpSpPr>
      <p:grpSpPr>
        <a:xfrm>
          <a:off x="0" y="0"/>
          <a:ext cx="0" cy="0"/>
          <a:chOff x="0" y="0"/>
          <a:chExt cx="0" cy="0"/>
        </a:xfrm>
      </p:grpSpPr>
      <p:sp>
        <p:nvSpPr>
          <p:cNvPr id="88" name="Google Shape;88;p16"/>
          <p:cNvSpPr/>
          <p:nvPr/>
        </p:nvSpPr>
        <p:spPr>
          <a:xfrm>
            <a:off x="-41825" y="158950"/>
            <a:ext cx="9171900" cy="953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title"/>
          </p:nvPr>
        </p:nvSpPr>
        <p:spPr>
          <a:xfrm>
            <a:off x="283825" y="70375"/>
            <a:ext cx="8520600" cy="6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500" b="1">
                <a:solidFill>
                  <a:schemeClr val="dk1"/>
                </a:solidFill>
              </a:rPr>
              <a:t>Types of Evaluative Feedback</a:t>
            </a:r>
            <a:endParaRPr sz="4500" b="1">
              <a:solidFill>
                <a:schemeClr val="dk1"/>
              </a:solidFill>
            </a:endParaRPr>
          </a:p>
        </p:txBody>
      </p:sp>
      <p:sp>
        <p:nvSpPr>
          <p:cNvPr id="90" name="Google Shape;90;p16"/>
          <p:cNvSpPr/>
          <p:nvPr/>
        </p:nvSpPr>
        <p:spPr>
          <a:xfrm>
            <a:off x="4630625" y="1283025"/>
            <a:ext cx="4386600" cy="3201900"/>
          </a:xfrm>
          <a:prstGeom prst="wedgeRoundRectCallout">
            <a:avLst>
              <a:gd name="adj1" fmla="val -20833"/>
              <a:gd name="adj2" fmla="val 62500"/>
              <a:gd name="adj3" fmla="val 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283825" y="1283025"/>
            <a:ext cx="4008000" cy="3201900"/>
          </a:xfrm>
          <a:prstGeom prst="flowChartAlternateProcess">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6"/>
          <p:cNvPicPr preferRelativeResize="0"/>
          <p:nvPr/>
        </p:nvPicPr>
        <p:blipFill>
          <a:blip r:embed="rId3">
            <a:alphaModFix/>
          </a:blip>
          <a:stretch>
            <a:fillRect/>
          </a:stretch>
        </p:blipFill>
        <p:spPr>
          <a:xfrm rot="-1068568">
            <a:off x="1140703" y="1549537"/>
            <a:ext cx="2294243" cy="2668900"/>
          </a:xfrm>
          <a:prstGeom prst="ellipse">
            <a:avLst/>
          </a:prstGeom>
          <a:noFill/>
          <a:ln w="9525" cap="flat" cmpd="sng">
            <a:solidFill>
              <a:schemeClr val="dk1"/>
            </a:solidFill>
            <a:prstDash val="solid"/>
            <a:round/>
            <a:headEnd type="none" w="sm" len="sm"/>
            <a:tailEnd type="none" w="sm" len="sm"/>
          </a:ln>
        </p:spPr>
      </p:pic>
      <p:sp>
        <p:nvSpPr>
          <p:cNvPr id="93" name="Google Shape;93;p16"/>
          <p:cNvSpPr txBox="1"/>
          <p:nvPr/>
        </p:nvSpPr>
        <p:spPr>
          <a:xfrm>
            <a:off x="4804750" y="1583325"/>
            <a:ext cx="3747000" cy="26013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Old Standard TT"/>
              <a:buChar char="●"/>
            </a:pPr>
            <a:r>
              <a:rPr lang="en" sz="1900" b="1">
                <a:latin typeface="Old Standard TT"/>
                <a:ea typeface="Old Standard TT"/>
                <a:cs typeface="Old Standard TT"/>
                <a:sym typeface="Old Standard TT"/>
              </a:rPr>
              <a:t>Oral Feedback</a:t>
            </a:r>
            <a:endParaRPr sz="1900" b="1">
              <a:latin typeface="Old Standard TT"/>
              <a:ea typeface="Old Standard TT"/>
              <a:cs typeface="Old Standard TT"/>
              <a:sym typeface="Old Standard TT"/>
            </a:endParaRPr>
          </a:p>
          <a:p>
            <a:pPr marL="914400" lvl="1" indent="-336550" algn="l" rtl="0">
              <a:spcBef>
                <a:spcPts val="0"/>
              </a:spcBef>
              <a:spcAft>
                <a:spcPts val="0"/>
              </a:spcAft>
              <a:buSzPts val="1700"/>
              <a:buFont typeface="Old Standard TT"/>
              <a:buChar char="○"/>
            </a:pPr>
            <a:r>
              <a:rPr lang="en" sz="1700">
                <a:latin typeface="Old Standard TT"/>
                <a:ea typeface="Old Standard TT"/>
                <a:cs typeface="Old Standard TT"/>
                <a:sym typeface="Old Standard TT"/>
              </a:rPr>
              <a:t>Positive feedback</a:t>
            </a:r>
            <a:endParaRPr sz="1700">
              <a:latin typeface="Old Standard TT"/>
              <a:ea typeface="Old Standard TT"/>
              <a:cs typeface="Old Standard TT"/>
              <a:sym typeface="Old Standard TT"/>
            </a:endParaRPr>
          </a:p>
          <a:p>
            <a:pPr marL="1371600" lvl="2" indent="-336550" algn="l" rtl="0">
              <a:spcBef>
                <a:spcPts val="0"/>
              </a:spcBef>
              <a:spcAft>
                <a:spcPts val="0"/>
              </a:spcAft>
              <a:buSzPts val="1700"/>
              <a:buFont typeface="Old Standard TT"/>
              <a:buChar char="■"/>
            </a:pPr>
            <a:r>
              <a:rPr lang="en" sz="1700">
                <a:latin typeface="Old Standard TT"/>
                <a:ea typeface="Old Standard TT"/>
                <a:cs typeface="Old Standard TT"/>
                <a:sym typeface="Old Standard TT"/>
              </a:rPr>
              <a:t>Confirmations, praise, encouragement</a:t>
            </a:r>
            <a:endParaRPr sz="1700">
              <a:latin typeface="Old Standard TT"/>
              <a:ea typeface="Old Standard TT"/>
              <a:cs typeface="Old Standard TT"/>
              <a:sym typeface="Old Standard TT"/>
            </a:endParaRPr>
          </a:p>
          <a:p>
            <a:pPr marL="914400" lvl="1" indent="-336550" algn="l" rtl="0">
              <a:spcBef>
                <a:spcPts val="0"/>
              </a:spcBef>
              <a:spcAft>
                <a:spcPts val="0"/>
              </a:spcAft>
              <a:buSzPts val="1700"/>
              <a:buFont typeface="Old Standard TT"/>
              <a:buChar char="○"/>
            </a:pPr>
            <a:r>
              <a:rPr lang="en" sz="1700">
                <a:latin typeface="Old Standard TT"/>
                <a:ea typeface="Old Standard TT"/>
                <a:cs typeface="Old Standard TT"/>
                <a:sym typeface="Old Standard TT"/>
              </a:rPr>
              <a:t>Negative feedback</a:t>
            </a:r>
            <a:endParaRPr sz="1700">
              <a:latin typeface="Old Standard TT"/>
              <a:ea typeface="Old Standard TT"/>
              <a:cs typeface="Old Standard TT"/>
              <a:sym typeface="Old Standard TT"/>
            </a:endParaRPr>
          </a:p>
          <a:p>
            <a:pPr marL="1371600" lvl="2" indent="-336550" algn="l" rtl="0">
              <a:spcBef>
                <a:spcPts val="0"/>
              </a:spcBef>
              <a:spcAft>
                <a:spcPts val="0"/>
              </a:spcAft>
              <a:buSzPts val="1700"/>
              <a:buFont typeface="Old Standard TT"/>
              <a:buChar char="■"/>
            </a:pPr>
            <a:r>
              <a:rPr lang="en" sz="1700">
                <a:latin typeface="Old Standard TT"/>
                <a:ea typeface="Old Standard TT"/>
                <a:cs typeface="Old Standard TT"/>
                <a:sym typeface="Old Standard TT"/>
              </a:rPr>
              <a:t>Implicit strategies</a:t>
            </a:r>
            <a:endParaRPr sz="1700">
              <a:latin typeface="Old Standard TT"/>
              <a:ea typeface="Old Standard TT"/>
              <a:cs typeface="Old Standard TT"/>
              <a:sym typeface="Old Standard TT"/>
            </a:endParaRPr>
          </a:p>
          <a:p>
            <a:pPr marL="1371600" lvl="2" indent="-336550" algn="l" rtl="0">
              <a:spcBef>
                <a:spcPts val="0"/>
              </a:spcBef>
              <a:spcAft>
                <a:spcPts val="0"/>
              </a:spcAft>
              <a:buSzPts val="1700"/>
              <a:buFont typeface="Old Standard TT"/>
              <a:buChar char="■"/>
            </a:pPr>
            <a:r>
              <a:rPr lang="en" sz="1700">
                <a:latin typeface="Old Standard TT"/>
                <a:ea typeface="Old Standard TT"/>
                <a:cs typeface="Old Standard TT"/>
                <a:sym typeface="Old Standard TT"/>
              </a:rPr>
              <a:t>direct/explicit strategies</a:t>
            </a:r>
            <a:endParaRPr sz="1700">
              <a:latin typeface="Old Standard TT"/>
              <a:ea typeface="Old Standard TT"/>
              <a:cs typeface="Old Standard TT"/>
              <a:sym typeface="Old Standard TT"/>
            </a:endParaRPr>
          </a:p>
          <a:p>
            <a:pPr marL="457200" lvl="0" indent="-349250" algn="l" rtl="0">
              <a:spcBef>
                <a:spcPts val="0"/>
              </a:spcBef>
              <a:spcAft>
                <a:spcPts val="0"/>
              </a:spcAft>
              <a:buSzPts val="1900"/>
              <a:buFont typeface="Old Standard TT"/>
              <a:buChar char="●"/>
            </a:pPr>
            <a:r>
              <a:rPr lang="en" sz="1900" b="1">
                <a:latin typeface="Old Standard TT"/>
                <a:ea typeface="Old Standard TT"/>
                <a:cs typeface="Old Standard TT"/>
                <a:sym typeface="Old Standard TT"/>
              </a:rPr>
              <a:t>Written feedback</a:t>
            </a:r>
            <a:endParaRPr sz="1900" b="1">
              <a:latin typeface="Old Standard TT"/>
              <a:ea typeface="Old Standard TT"/>
              <a:cs typeface="Old Standard TT"/>
              <a:sym typeface="Old Standard TT"/>
            </a:endParaRPr>
          </a:p>
        </p:txBody>
      </p:sp>
      <p:sp>
        <p:nvSpPr>
          <p:cNvPr id="94" name="Google Shape;94;p16"/>
          <p:cNvSpPr/>
          <p:nvPr/>
        </p:nvSpPr>
        <p:spPr>
          <a:xfrm>
            <a:off x="0" y="5029950"/>
            <a:ext cx="9144000" cy="1137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92275" y="1020750"/>
            <a:ext cx="8903700" cy="342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106225" y="892413"/>
            <a:ext cx="8903700" cy="342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100000">
              <a:srgbClr val="979797"/>
            </a:gs>
          </a:gsLst>
          <a:path path="circle">
            <a:fillToRect l="50000" t="50000" r="50000" b="50000"/>
          </a:path>
          <a:tileRect/>
        </a:gradFill>
        <a:effectLst/>
      </p:bgPr>
    </p:bg>
    <p:spTree>
      <p:nvGrpSpPr>
        <p:cNvPr id="1" name="Shape 393"/>
        <p:cNvGrpSpPr/>
        <p:nvPr/>
      </p:nvGrpSpPr>
      <p:grpSpPr>
        <a:xfrm>
          <a:off x="0" y="0"/>
          <a:ext cx="0" cy="0"/>
          <a:chOff x="0" y="0"/>
          <a:chExt cx="0" cy="0"/>
        </a:xfrm>
      </p:grpSpPr>
      <p:sp>
        <p:nvSpPr>
          <p:cNvPr id="394" name="Google Shape;394;p52"/>
          <p:cNvSpPr/>
          <p:nvPr/>
        </p:nvSpPr>
        <p:spPr>
          <a:xfrm>
            <a:off x="318225" y="414450"/>
            <a:ext cx="8429400" cy="688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Evidence of Learning?</a:t>
            </a:r>
            <a:endParaRPr/>
          </a:p>
        </p:txBody>
      </p:sp>
      <p:sp>
        <p:nvSpPr>
          <p:cNvPr id="396" name="Google Shape;396;p52"/>
          <p:cNvSpPr txBox="1">
            <a:spLocks noGrp="1"/>
          </p:cNvSpPr>
          <p:nvPr>
            <p:ph type="body" idx="1"/>
          </p:nvPr>
        </p:nvSpPr>
        <p:spPr>
          <a:xfrm>
            <a:off x="856800" y="1164200"/>
            <a:ext cx="5151000" cy="537900"/>
          </a:xfrm>
          <a:prstGeom prst="rect">
            <a:avLst/>
          </a:prstGeom>
          <a:solidFill>
            <a:schemeClr val="accent1"/>
          </a:solidFill>
        </p:spPr>
        <p:txBody>
          <a:bodyPr spcFirstLastPara="1" wrap="square" lIns="91425" tIns="91425" rIns="91425" bIns="91425" anchor="t" anchorCtr="0">
            <a:normAutofit/>
          </a:bodyPr>
          <a:lstStyle/>
          <a:p>
            <a:pPr marL="0" lvl="0" indent="0" algn="ctr" rtl="0">
              <a:spcBef>
                <a:spcPts val="0"/>
              </a:spcBef>
              <a:spcAft>
                <a:spcPts val="1200"/>
              </a:spcAft>
              <a:buNone/>
            </a:pPr>
            <a:r>
              <a:rPr lang="en"/>
              <a:t>Ways you can tell your students “get it” </a:t>
            </a:r>
            <a:endParaRPr/>
          </a:p>
        </p:txBody>
      </p:sp>
      <p:sp>
        <p:nvSpPr>
          <p:cNvPr id="397" name="Google Shape;397;p52"/>
          <p:cNvSpPr/>
          <p:nvPr/>
        </p:nvSpPr>
        <p:spPr>
          <a:xfrm>
            <a:off x="2242425" y="1650275"/>
            <a:ext cx="2457050" cy="2205425"/>
          </a:xfrm>
          <a:prstGeom prst="flowChartExtra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2"/>
          <p:cNvSpPr/>
          <p:nvPr/>
        </p:nvSpPr>
        <p:spPr>
          <a:xfrm>
            <a:off x="2442250" y="1993075"/>
            <a:ext cx="2057400" cy="318222"/>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2"/>
          <p:cNvSpPr txBox="1"/>
          <p:nvPr/>
        </p:nvSpPr>
        <p:spPr>
          <a:xfrm>
            <a:off x="2442250" y="1952088"/>
            <a:ext cx="245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Observation of Process</a:t>
            </a:r>
            <a:endParaRPr>
              <a:latin typeface="Old Standard TT"/>
              <a:ea typeface="Old Standard TT"/>
              <a:cs typeface="Old Standard TT"/>
              <a:sym typeface="Old Standard TT"/>
            </a:endParaRPr>
          </a:p>
        </p:txBody>
      </p:sp>
      <p:sp>
        <p:nvSpPr>
          <p:cNvPr id="400" name="Google Shape;400;p52"/>
          <p:cNvSpPr/>
          <p:nvPr/>
        </p:nvSpPr>
        <p:spPr>
          <a:xfrm>
            <a:off x="3408025" y="3914925"/>
            <a:ext cx="2249802" cy="318222"/>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2"/>
          <p:cNvSpPr txBox="1"/>
          <p:nvPr/>
        </p:nvSpPr>
        <p:spPr>
          <a:xfrm>
            <a:off x="3580300" y="3855688"/>
            <a:ext cx="236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Collection of Products</a:t>
            </a:r>
            <a:endParaRPr>
              <a:latin typeface="Old Standard TT"/>
              <a:ea typeface="Old Standard TT"/>
              <a:cs typeface="Old Standard TT"/>
              <a:sym typeface="Old Standard TT"/>
            </a:endParaRPr>
          </a:p>
        </p:txBody>
      </p:sp>
      <p:sp>
        <p:nvSpPr>
          <p:cNvPr id="402" name="Google Shape;402;p52"/>
          <p:cNvSpPr/>
          <p:nvPr/>
        </p:nvSpPr>
        <p:spPr>
          <a:xfrm>
            <a:off x="1506076" y="3904075"/>
            <a:ext cx="1354428" cy="303426"/>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2"/>
          <p:cNvSpPr txBox="1"/>
          <p:nvPr/>
        </p:nvSpPr>
        <p:spPr>
          <a:xfrm>
            <a:off x="1506063" y="3855700"/>
            <a:ext cx="155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Conversations</a:t>
            </a:r>
            <a:endParaRPr>
              <a:latin typeface="Old Standard TT"/>
              <a:ea typeface="Old Standard TT"/>
              <a:cs typeface="Old Standard TT"/>
              <a:sym typeface="Old Standard TT"/>
            </a:endParaRPr>
          </a:p>
        </p:txBody>
      </p:sp>
      <p:sp>
        <p:nvSpPr>
          <p:cNvPr id="404" name="Google Shape;404;p52"/>
          <p:cNvSpPr txBox="1"/>
          <p:nvPr/>
        </p:nvSpPr>
        <p:spPr>
          <a:xfrm>
            <a:off x="2755050" y="2724100"/>
            <a:ext cx="1354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lt1"/>
                </a:solidFill>
                <a:latin typeface="Old Standard TT"/>
                <a:ea typeface="Old Standard TT"/>
                <a:cs typeface="Old Standard TT"/>
                <a:sym typeface="Old Standard TT"/>
              </a:rPr>
              <a:t>Collected over time</a:t>
            </a:r>
            <a:endParaRPr sz="1500">
              <a:solidFill>
                <a:schemeClr val="lt1"/>
              </a:solidFill>
              <a:latin typeface="Old Standard TT"/>
              <a:ea typeface="Old Standard TT"/>
              <a:cs typeface="Old Standard TT"/>
              <a:sym typeface="Old Standard TT"/>
            </a:endParaRPr>
          </a:p>
        </p:txBody>
      </p:sp>
      <p:sp>
        <p:nvSpPr>
          <p:cNvPr id="405" name="Google Shape;405;p52"/>
          <p:cNvSpPr/>
          <p:nvPr/>
        </p:nvSpPr>
        <p:spPr>
          <a:xfrm>
            <a:off x="1406163" y="2746975"/>
            <a:ext cx="1191600" cy="4809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2"/>
          <p:cNvSpPr/>
          <p:nvPr/>
        </p:nvSpPr>
        <p:spPr>
          <a:xfrm>
            <a:off x="4279650" y="2767925"/>
            <a:ext cx="1191600" cy="4809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2"/>
          <p:cNvSpPr txBox="1"/>
          <p:nvPr/>
        </p:nvSpPr>
        <p:spPr>
          <a:xfrm>
            <a:off x="5471250" y="2817625"/>
            <a:ext cx="22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Reliability/Repeatability</a:t>
            </a:r>
            <a:endParaRPr>
              <a:latin typeface="Old Standard TT"/>
              <a:ea typeface="Old Standard TT"/>
              <a:cs typeface="Old Standard TT"/>
              <a:sym typeface="Old Standard TT"/>
            </a:endParaRPr>
          </a:p>
        </p:txBody>
      </p:sp>
      <p:sp>
        <p:nvSpPr>
          <p:cNvPr id="408" name="Google Shape;408;p52"/>
          <p:cNvSpPr txBox="1"/>
          <p:nvPr/>
        </p:nvSpPr>
        <p:spPr>
          <a:xfrm>
            <a:off x="614175" y="2808275"/>
            <a:ext cx="79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Validity</a:t>
            </a:r>
            <a:endParaRPr>
              <a:latin typeface="Old Standard TT"/>
              <a:ea typeface="Old Standard TT"/>
              <a:cs typeface="Old Standard TT"/>
              <a:sym typeface="Old Standard TT"/>
            </a:endParaRPr>
          </a:p>
        </p:txBody>
      </p:sp>
      <p:sp>
        <p:nvSpPr>
          <p:cNvPr id="409" name="Google Shape;409;p52"/>
          <p:cNvSpPr txBox="1"/>
          <p:nvPr/>
        </p:nvSpPr>
        <p:spPr>
          <a:xfrm>
            <a:off x="7297100" y="4255900"/>
            <a:ext cx="1746600" cy="800400"/>
          </a:xfrm>
          <a:prstGeom prst="rect">
            <a:avLst/>
          </a:prstGeom>
          <a:solidFill>
            <a:schemeClr val="accen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Old Standard TT"/>
                <a:ea typeface="Old Standard TT"/>
                <a:cs typeface="Old Standard TT"/>
                <a:sym typeface="Old Standard TT"/>
              </a:rPr>
              <a:t>Triangulation Chart is from </a:t>
            </a:r>
            <a:r>
              <a:rPr lang="en" sz="800">
                <a:solidFill>
                  <a:srgbClr val="333333"/>
                </a:solidFill>
                <a:latin typeface="Georgia"/>
                <a:ea typeface="Georgia"/>
                <a:cs typeface="Georgia"/>
                <a:sym typeface="Georgia"/>
              </a:rPr>
              <a:t>Davies, A. (2020). Evidence of Learning. In </a:t>
            </a:r>
            <a:r>
              <a:rPr lang="en" sz="800" i="1">
                <a:solidFill>
                  <a:srgbClr val="333333"/>
                </a:solidFill>
                <a:latin typeface="Georgia"/>
                <a:ea typeface="Georgia"/>
                <a:cs typeface="Georgia"/>
                <a:sym typeface="Georgia"/>
              </a:rPr>
              <a:t>Making Classroom Assessment Work Fourth Edition</a:t>
            </a:r>
            <a:r>
              <a:rPr lang="en" sz="800">
                <a:solidFill>
                  <a:srgbClr val="333333"/>
                </a:solidFill>
                <a:latin typeface="Georgia"/>
                <a:ea typeface="Georgia"/>
                <a:cs typeface="Georgia"/>
                <a:sym typeface="Georgia"/>
              </a:rPr>
              <a:t> (pp. 45-54). Connected2learning.</a:t>
            </a:r>
            <a:endParaRPr sz="800">
              <a:latin typeface="Old Standard TT"/>
              <a:ea typeface="Old Standard TT"/>
              <a:cs typeface="Old Standard TT"/>
              <a:sym typeface="Old Standard TT"/>
            </a:endParaRPr>
          </a:p>
        </p:txBody>
      </p:sp>
      <p:sp>
        <p:nvSpPr>
          <p:cNvPr id="410" name="Google Shape;410;p52"/>
          <p:cNvSpPr txBox="1"/>
          <p:nvPr/>
        </p:nvSpPr>
        <p:spPr>
          <a:xfrm>
            <a:off x="2755050" y="3322925"/>
            <a:ext cx="1524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5"/>
                </a:solidFill>
                <a:latin typeface="Old Standard TT"/>
                <a:ea typeface="Old Standard TT"/>
                <a:cs typeface="Old Standard TT"/>
                <a:sym typeface="Old Standard TT"/>
              </a:rPr>
              <a:t>Triangulation</a:t>
            </a:r>
            <a:endParaRPr b="1">
              <a:solidFill>
                <a:schemeClr val="accent5"/>
              </a:solidFill>
              <a:latin typeface="Old Standard TT"/>
              <a:ea typeface="Old Standard TT"/>
              <a:cs typeface="Old Standard TT"/>
              <a:sym typeface="Old Standard TT"/>
            </a:endParaRPr>
          </a:p>
        </p:txBody>
      </p:sp>
      <p:pic>
        <p:nvPicPr>
          <p:cNvPr id="411" name="Google Shape;411;p52"/>
          <p:cNvPicPr preferRelativeResize="0"/>
          <p:nvPr/>
        </p:nvPicPr>
        <p:blipFill>
          <a:blip r:embed="rId3">
            <a:alphaModFix/>
          </a:blip>
          <a:stretch>
            <a:fillRect/>
          </a:stretch>
        </p:blipFill>
        <p:spPr>
          <a:xfrm>
            <a:off x="7684051" y="2168250"/>
            <a:ext cx="1408250" cy="20649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100000">
              <a:srgbClr val="979797"/>
            </a:gs>
          </a:gsLst>
          <a:path path="circle">
            <a:fillToRect l="50000" t="50000" r="50000" b="50000"/>
          </a:path>
          <a:tileRect/>
        </a:gradFill>
        <a:effectLst/>
      </p:bgPr>
    </p:bg>
    <p:spTree>
      <p:nvGrpSpPr>
        <p:cNvPr id="1" name="Shape 415"/>
        <p:cNvGrpSpPr/>
        <p:nvPr/>
      </p:nvGrpSpPr>
      <p:grpSpPr>
        <a:xfrm>
          <a:off x="0" y="0"/>
          <a:ext cx="0" cy="0"/>
          <a:chOff x="0" y="0"/>
          <a:chExt cx="0" cy="0"/>
        </a:xfrm>
      </p:grpSpPr>
      <p:sp>
        <p:nvSpPr>
          <p:cNvPr id="416" name="Google Shape;416;p53"/>
          <p:cNvSpPr txBox="1">
            <a:spLocks noGrp="1"/>
          </p:cNvSpPr>
          <p:nvPr>
            <p:ph type="title"/>
          </p:nvPr>
        </p:nvSpPr>
        <p:spPr>
          <a:xfrm>
            <a:off x="311700" y="445025"/>
            <a:ext cx="8520600" cy="6132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Evidence of Learning in K-8</a:t>
            </a:r>
            <a:endParaRPr/>
          </a:p>
        </p:txBody>
      </p:sp>
      <p:sp>
        <p:nvSpPr>
          <p:cNvPr id="417" name="Google Shape;417;p53"/>
          <p:cNvSpPr txBox="1">
            <a:spLocks noGrp="1"/>
          </p:cNvSpPr>
          <p:nvPr>
            <p:ph type="body" idx="1"/>
          </p:nvPr>
        </p:nvSpPr>
        <p:spPr>
          <a:xfrm>
            <a:off x="255275" y="1236100"/>
            <a:ext cx="8520600" cy="3397200"/>
          </a:xfrm>
          <a:prstGeom prst="rect">
            <a:avLst/>
          </a:prstGeom>
          <a:solidFill>
            <a:srgbClr val="FFFFFF"/>
          </a:solidFill>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K-3: Observations, Performance &amp; Conversations (OPC)</a:t>
            </a:r>
            <a:endParaRPr/>
          </a:p>
          <a:p>
            <a:pPr marL="457200" lvl="0" indent="-342900" algn="l" rtl="0">
              <a:spcBef>
                <a:spcPts val="0"/>
              </a:spcBef>
              <a:spcAft>
                <a:spcPts val="0"/>
              </a:spcAft>
              <a:buSzPts val="1800"/>
              <a:buChar char="★"/>
            </a:pPr>
            <a:r>
              <a:rPr lang="en"/>
              <a:t>4-6: OPC’s become more formal and guided</a:t>
            </a:r>
            <a:endParaRPr/>
          </a:p>
          <a:p>
            <a:pPr marL="457200" lvl="0" indent="-342900" algn="l" rtl="0">
              <a:spcBef>
                <a:spcPts val="0"/>
              </a:spcBef>
              <a:spcAft>
                <a:spcPts val="0"/>
              </a:spcAft>
              <a:buSzPts val="1800"/>
              <a:buChar char="★"/>
            </a:pPr>
            <a:r>
              <a:rPr lang="en"/>
              <a:t>7-8: Based more upon formal products and less on observations</a:t>
            </a:r>
            <a:endParaRPr/>
          </a:p>
        </p:txBody>
      </p:sp>
      <p:pic>
        <p:nvPicPr>
          <p:cNvPr id="418" name="Google Shape;418;p53"/>
          <p:cNvPicPr preferRelativeResize="0"/>
          <p:nvPr/>
        </p:nvPicPr>
        <p:blipFill>
          <a:blip r:embed="rId3">
            <a:alphaModFix/>
          </a:blip>
          <a:stretch>
            <a:fillRect/>
          </a:stretch>
        </p:blipFill>
        <p:spPr>
          <a:xfrm>
            <a:off x="3479975" y="2754838"/>
            <a:ext cx="5295900" cy="17621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100000">
              <a:srgbClr val="979797"/>
            </a:gs>
          </a:gsLst>
          <a:lin ang="5400012" scaled="0"/>
        </a:gradFill>
        <a:effectLst/>
      </p:bgPr>
    </p:bg>
    <p:spTree>
      <p:nvGrpSpPr>
        <p:cNvPr id="1" name="Shape 422"/>
        <p:cNvGrpSpPr/>
        <p:nvPr/>
      </p:nvGrpSpPr>
      <p:grpSpPr>
        <a:xfrm>
          <a:off x="0" y="0"/>
          <a:ext cx="0" cy="0"/>
          <a:chOff x="0" y="0"/>
          <a:chExt cx="0" cy="0"/>
        </a:xfrm>
      </p:grpSpPr>
      <p:sp>
        <p:nvSpPr>
          <p:cNvPr id="423" name="Google Shape;423;p54"/>
          <p:cNvSpPr txBox="1">
            <a:spLocks noGrp="1"/>
          </p:cNvSpPr>
          <p:nvPr>
            <p:ph type="title"/>
          </p:nvPr>
        </p:nvSpPr>
        <p:spPr>
          <a:xfrm>
            <a:off x="311700" y="445025"/>
            <a:ext cx="8520600" cy="6132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 Evidence of Learning in Grade 4</a:t>
            </a:r>
            <a:endParaRPr/>
          </a:p>
        </p:txBody>
      </p:sp>
      <p:sp>
        <p:nvSpPr>
          <p:cNvPr id="424" name="Google Shape;424;p54"/>
          <p:cNvSpPr txBox="1">
            <a:spLocks noGrp="1"/>
          </p:cNvSpPr>
          <p:nvPr>
            <p:ph type="body" idx="1"/>
          </p:nvPr>
        </p:nvSpPr>
        <p:spPr>
          <a:xfrm>
            <a:off x="311700" y="1171600"/>
            <a:ext cx="8520600" cy="885900"/>
          </a:xfrm>
          <a:prstGeom prst="rect">
            <a:avLst/>
          </a:prstGeom>
          <a:solidFill>
            <a:schemeClr val="accent1"/>
          </a:solidFill>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Anecdotal Observations, In Class Questioning, Testing (End of Unit/Pop Quiz)</a:t>
            </a:r>
            <a:endParaRPr/>
          </a:p>
          <a:p>
            <a:pPr marL="457200" lvl="0" indent="-342900" algn="l" rtl="0">
              <a:spcBef>
                <a:spcPts val="0"/>
              </a:spcBef>
              <a:spcAft>
                <a:spcPts val="0"/>
              </a:spcAft>
              <a:buSzPts val="1800"/>
              <a:buChar char="★"/>
            </a:pPr>
            <a:r>
              <a:rPr lang="en"/>
              <a:t>Immediate Reactions to Lessons &amp; Student Questioning</a:t>
            </a:r>
            <a:endParaRPr/>
          </a:p>
        </p:txBody>
      </p:sp>
      <p:sp>
        <p:nvSpPr>
          <p:cNvPr id="425" name="Google Shape;425;p54"/>
          <p:cNvSpPr txBox="1"/>
          <p:nvPr/>
        </p:nvSpPr>
        <p:spPr>
          <a:xfrm>
            <a:off x="374000" y="2162338"/>
            <a:ext cx="2908500" cy="831300"/>
          </a:xfrm>
          <a:prstGeom prst="rect">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Religion</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Drawing Activities</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Oral or Written Explanations</a:t>
            </a:r>
            <a:endParaRPr>
              <a:latin typeface="Old Standard TT"/>
              <a:ea typeface="Old Standard TT"/>
              <a:cs typeface="Old Standard TT"/>
              <a:sym typeface="Old Standard TT"/>
            </a:endParaRPr>
          </a:p>
        </p:txBody>
      </p:sp>
      <p:sp>
        <p:nvSpPr>
          <p:cNvPr id="426" name="Google Shape;426;p54"/>
          <p:cNvSpPr txBox="1"/>
          <p:nvPr/>
        </p:nvSpPr>
        <p:spPr>
          <a:xfrm>
            <a:off x="374000" y="3098475"/>
            <a:ext cx="2908500" cy="831300"/>
          </a:xfrm>
          <a:prstGeom prst="rect">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English &amp; French</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Book Reports</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Short Stories</a:t>
            </a:r>
            <a:endParaRPr>
              <a:latin typeface="Old Standard TT"/>
              <a:ea typeface="Old Standard TT"/>
              <a:cs typeface="Old Standard TT"/>
              <a:sym typeface="Old Standard TT"/>
            </a:endParaRPr>
          </a:p>
        </p:txBody>
      </p:sp>
      <p:sp>
        <p:nvSpPr>
          <p:cNvPr id="427" name="Google Shape;427;p54"/>
          <p:cNvSpPr txBox="1"/>
          <p:nvPr/>
        </p:nvSpPr>
        <p:spPr>
          <a:xfrm>
            <a:off x="4063000" y="2170875"/>
            <a:ext cx="3700200" cy="1262100"/>
          </a:xfrm>
          <a:prstGeom prst="rect">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Non Subject Specific</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Peer Explanations</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Guided Outlines</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Dioramas</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Guided Research</a:t>
            </a:r>
            <a:endParaRPr>
              <a:latin typeface="Old Standard TT"/>
              <a:ea typeface="Old Standard TT"/>
              <a:cs typeface="Old Standard TT"/>
              <a:sym typeface="Old Standard TT"/>
            </a:endParaRPr>
          </a:p>
        </p:txBody>
      </p:sp>
      <p:sp>
        <p:nvSpPr>
          <p:cNvPr id="428" name="Google Shape;428;p54"/>
          <p:cNvSpPr txBox="1"/>
          <p:nvPr/>
        </p:nvSpPr>
        <p:spPr>
          <a:xfrm>
            <a:off x="3618975" y="3456150"/>
            <a:ext cx="5091600" cy="400200"/>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latin typeface="Old Standard TT"/>
                <a:ea typeface="Old Standard TT"/>
                <a:cs typeface="Old Standard TT"/>
                <a:sym typeface="Old Standard TT"/>
              </a:rPr>
              <a:t>* There are a lot of things you can’t test for at younger grades*</a:t>
            </a:r>
            <a:endParaRPr>
              <a:solidFill>
                <a:schemeClr val="accent5"/>
              </a:solidFill>
              <a:latin typeface="Old Standard TT"/>
              <a:ea typeface="Old Standard TT"/>
              <a:cs typeface="Old Standard TT"/>
              <a:sym typeface="Old Standard TT"/>
            </a:endParaRPr>
          </a:p>
        </p:txBody>
      </p:sp>
      <p:sp>
        <p:nvSpPr>
          <p:cNvPr id="429" name="Google Shape;429;p54"/>
          <p:cNvSpPr txBox="1"/>
          <p:nvPr/>
        </p:nvSpPr>
        <p:spPr>
          <a:xfrm>
            <a:off x="3855775" y="3929775"/>
            <a:ext cx="4640400" cy="1046700"/>
          </a:xfrm>
          <a:prstGeom prst="rect">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When Testing</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Very Short Answer</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Fill in the Blanks with Word Bank</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Matching</a:t>
            </a:r>
            <a:endParaRPr>
              <a:latin typeface="Old Standard TT"/>
              <a:ea typeface="Old Standard TT"/>
              <a:cs typeface="Old Standard TT"/>
              <a:sym typeface="Old Standard TT"/>
            </a:endParaRPr>
          </a:p>
        </p:txBody>
      </p:sp>
      <p:sp>
        <p:nvSpPr>
          <p:cNvPr id="430" name="Google Shape;430;p54"/>
          <p:cNvSpPr txBox="1"/>
          <p:nvPr/>
        </p:nvSpPr>
        <p:spPr>
          <a:xfrm>
            <a:off x="374000" y="4145175"/>
            <a:ext cx="2908500" cy="831300"/>
          </a:xfrm>
          <a:prstGeom prst="rect">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Math</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Unit Test/Quizzes</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Manipulation of Objects</a:t>
            </a:r>
            <a:endParaRPr>
              <a:latin typeface="Old Standard TT"/>
              <a:ea typeface="Old Standard TT"/>
              <a:cs typeface="Old Standard TT"/>
              <a:sym typeface="Old Standard T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5"/>
          <p:cNvSpPr txBox="1">
            <a:spLocks noGrp="1"/>
          </p:cNvSpPr>
          <p:nvPr>
            <p:ph type="title"/>
          </p:nvPr>
        </p:nvSpPr>
        <p:spPr>
          <a:xfrm>
            <a:off x="311700" y="445025"/>
            <a:ext cx="8520600" cy="6132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Evidence of Learning in Secondary?</a:t>
            </a:r>
            <a:endParaRPr/>
          </a:p>
        </p:txBody>
      </p:sp>
      <p:sp>
        <p:nvSpPr>
          <p:cNvPr id="436" name="Google Shape;436;p55"/>
          <p:cNvSpPr txBox="1"/>
          <p:nvPr/>
        </p:nvSpPr>
        <p:spPr>
          <a:xfrm>
            <a:off x="4659175" y="1164775"/>
            <a:ext cx="2146200" cy="3417000"/>
          </a:xfrm>
          <a:prstGeom prst="rect">
            <a:avLst/>
          </a:prstGeom>
          <a:solidFill>
            <a:schemeClr val="accent1"/>
          </a:solidFill>
          <a:ln w="9525"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Old Standard TT"/>
                <a:ea typeface="Old Standard TT"/>
                <a:cs typeface="Old Standard TT"/>
                <a:sym typeface="Old Standard TT"/>
              </a:rPr>
              <a:t>English</a:t>
            </a:r>
            <a:endParaRPr b="1" u="sng">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Book Reports/Novel Studies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ICE Notes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Debates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Essays (In and out of Class)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Speeches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Short Stories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- 2D or 3D Visuals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Quizzes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Peer Editing</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Act It Out</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Comprehension Questions</a:t>
            </a:r>
            <a:endParaRPr>
              <a:latin typeface="Old Standard TT"/>
              <a:ea typeface="Old Standard TT"/>
              <a:cs typeface="Old Standard TT"/>
              <a:sym typeface="Old Standard TT"/>
            </a:endParaRPr>
          </a:p>
        </p:txBody>
      </p:sp>
      <p:sp>
        <p:nvSpPr>
          <p:cNvPr id="437" name="Google Shape;437;p55"/>
          <p:cNvSpPr txBox="1"/>
          <p:nvPr/>
        </p:nvSpPr>
        <p:spPr>
          <a:xfrm>
            <a:off x="192425" y="1164775"/>
            <a:ext cx="2146200" cy="1046700"/>
          </a:xfrm>
          <a:prstGeom prst="rect">
            <a:avLst/>
          </a:prstGeom>
          <a:solidFill>
            <a:schemeClr val="accent1"/>
          </a:solidFill>
          <a:ln w="9525"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Old Standard TT"/>
                <a:ea typeface="Old Standard TT"/>
                <a:cs typeface="Old Standard TT"/>
                <a:sym typeface="Old Standard TT"/>
              </a:rPr>
              <a:t>Science</a:t>
            </a:r>
            <a:endParaRPr b="1" u="sng">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-Labs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-Testing</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-Bell Work</a:t>
            </a:r>
            <a:endParaRPr>
              <a:latin typeface="Old Standard TT"/>
              <a:ea typeface="Old Standard TT"/>
              <a:cs typeface="Old Standard TT"/>
              <a:sym typeface="Old Standard TT"/>
            </a:endParaRPr>
          </a:p>
        </p:txBody>
      </p:sp>
      <p:sp>
        <p:nvSpPr>
          <p:cNvPr id="438" name="Google Shape;438;p55"/>
          <p:cNvSpPr txBox="1"/>
          <p:nvPr/>
        </p:nvSpPr>
        <p:spPr>
          <a:xfrm>
            <a:off x="6923775" y="1164775"/>
            <a:ext cx="2146200" cy="1693200"/>
          </a:xfrm>
          <a:prstGeom prst="rect">
            <a:avLst/>
          </a:prstGeom>
          <a:solidFill>
            <a:schemeClr val="accent1"/>
          </a:solidFill>
          <a:ln w="9525"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Old Standard TT"/>
                <a:ea typeface="Old Standard TT"/>
                <a:cs typeface="Old Standard TT"/>
                <a:sym typeface="Old Standard TT"/>
              </a:rPr>
              <a:t>Psychology</a:t>
            </a:r>
            <a:endParaRPr b="1" u="sng">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Worksheets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Create a Hypothetical Experiment</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Collect Data from an Experiment</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-Present Findings</a:t>
            </a:r>
            <a:endParaRPr>
              <a:latin typeface="Old Standard TT"/>
              <a:ea typeface="Old Standard TT"/>
              <a:cs typeface="Old Standard TT"/>
              <a:sym typeface="Old Standard TT"/>
            </a:endParaRPr>
          </a:p>
        </p:txBody>
      </p:sp>
      <p:sp>
        <p:nvSpPr>
          <p:cNvPr id="439" name="Google Shape;439;p55"/>
          <p:cNvSpPr txBox="1"/>
          <p:nvPr/>
        </p:nvSpPr>
        <p:spPr>
          <a:xfrm>
            <a:off x="192425" y="3815575"/>
            <a:ext cx="2146200" cy="1046700"/>
          </a:xfrm>
          <a:prstGeom prst="rect">
            <a:avLst/>
          </a:prstGeom>
          <a:solidFill>
            <a:schemeClr val="accent1"/>
          </a:solidFill>
          <a:ln w="9525"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Old Standard TT"/>
                <a:ea typeface="Old Standard TT"/>
                <a:cs typeface="Old Standard TT"/>
                <a:sym typeface="Old Standard TT"/>
              </a:rPr>
              <a:t>Fine Arts Subjects</a:t>
            </a:r>
            <a:endParaRPr b="1" u="sng">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Portfolios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Performances/Displays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Journals/Reflections</a:t>
            </a:r>
            <a:endParaRPr>
              <a:latin typeface="Old Standard TT"/>
              <a:ea typeface="Old Standard TT"/>
              <a:cs typeface="Old Standard TT"/>
              <a:sym typeface="Old Standard TT"/>
            </a:endParaRPr>
          </a:p>
        </p:txBody>
      </p:sp>
      <p:sp>
        <p:nvSpPr>
          <p:cNvPr id="440" name="Google Shape;440;p55"/>
          <p:cNvSpPr txBox="1"/>
          <p:nvPr/>
        </p:nvSpPr>
        <p:spPr>
          <a:xfrm>
            <a:off x="192425" y="2274775"/>
            <a:ext cx="2146200" cy="1477500"/>
          </a:xfrm>
          <a:prstGeom prst="rect">
            <a:avLst/>
          </a:prstGeom>
          <a:solidFill>
            <a:schemeClr val="accent1"/>
          </a:solidFill>
          <a:ln w="9525"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Old Standard TT"/>
                <a:ea typeface="Old Standard TT"/>
                <a:cs typeface="Old Standard TT"/>
                <a:sym typeface="Old Standard TT"/>
              </a:rPr>
              <a:t>Social Studies</a:t>
            </a:r>
            <a:endParaRPr b="1" u="sng">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Presentations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Research Papers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Testing</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Time Lines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Board Games</a:t>
            </a:r>
            <a:endParaRPr>
              <a:latin typeface="Old Standard TT"/>
              <a:ea typeface="Old Standard TT"/>
              <a:cs typeface="Old Standard TT"/>
              <a:sym typeface="Old Standard TT"/>
            </a:endParaRPr>
          </a:p>
        </p:txBody>
      </p:sp>
      <p:sp>
        <p:nvSpPr>
          <p:cNvPr id="441" name="Google Shape;441;p55"/>
          <p:cNvSpPr txBox="1"/>
          <p:nvPr/>
        </p:nvSpPr>
        <p:spPr>
          <a:xfrm>
            <a:off x="2409363" y="3634875"/>
            <a:ext cx="2146200" cy="1477500"/>
          </a:xfrm>
          <a:prstGeom prst="rect">
            <a:avLst/>
          </a:prstGeom>
          <a:solidFill>
            <a:schemeClr val="accent1"/>
          </a:solidFill>
          <a:ln w="9525"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Old Standard TT"/>
                <a:ea typeface="Old Standard TT"/>
                <a:cs typeface="Old Standard TT"/>
                <a:sym typeface="Old Standard TT"/>
              </a:rPr>
              <a:t>Application Heavy Subjects</a:t>
            </a:r>
            <a:endParaRPr b="1" u="sng">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Home Economics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Computer Science</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Physical Education</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Industrial Arts</a:t>
            </a:r>
            <a:endParaRPr>
              <a:latin typeface="Old Standard TT"/>
              <a:ea typeface="Old Standard TT"/>
              <a:cs typeface="Old Standard TT"/>
              <a:sym typeface="Old Standard TT"/>
            </a:endParaRPr>
          </a:p>
        </p:txBody>
      </p:sp>
      <p:sp>
        <p:nvSpPr>
          <p:cNvPr id="442" name="Google Shape;442;p55"/>
          <p:cNvSpPr txBox="1"/>
          <p:nvPr/>
        </p:nvSpPr>
        <p:spPr>
          <a:xfrm>
            <a:off x="2425800" y="1164775"/>
            <a:ext cx="2146200" cy="1046700"/>
          </a:xfrm>
          <a:prstGeom prst="rect">
            <a:avLst/>
          </a:prstGeom>
          <a:solidFill>
            <a:schemeClr val="accent1"/>
          </a:solidFill>
          <a:ln w="9525"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Old Standard TT"/>
                <a:ea typeface="Old Standard TT"/>
                <a:cs typeface="Old Standard TT"/>
                <a:sym typeface="Old Standard TT"/>
              </a:rPr>
              <a:t>Core French</a:t>
            </a:r>
            <a:endParaRPr b="1" u="sng">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Conversations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Become a concept</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Peer Evaluations*</a:t>
            </a:r>
            <a:endParaRPr>
              <a:latin typeface="Old Standard TT"/>
              <a:ea typeface="Old Standard TT"/>
              <a:cs typeface="Old Standard TT"/>
              <a:sym typeface="Old Standard TT"/>
            </a:endParaRPr>
          </a:p>
        </p:txBody>
      </p:sp>
      <p:sp>
        <p:nvSpPr>
          <p:cNvPr id="443" name="Google Shape;443;p55"/>
          <p:cNvSpPr txBox="1"/>
          <p:nvPr/>
        </p:nvSpPr>
        <p:spPr>
          <a:xfrm>
            <a:off x="2425800" y="2318025"/>
            <a:ext cx="2146200" cy="1262100"/>
          </a:xfrm>
          <a:prstGeom prst="rect">
            <a:avLst/>
          </a:prstGeom>
          <a:solidFill>
            <a:schemeClr val="accent1"/>
          </a:solidFill>
          <a:ln w="9525"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Old Standard TT"/>
                <a:ea typeface="Old Standard TT"/>
                <a:cs typeface="Old Standard TT"/>
                <a:sym typeface="Old Standard TT"/>
              </a:rPr>
              <a:t>Mathematics</a:t>
            </a:r>
            <a:endParaRPr b="1" u="sng">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Testing</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Bell Work</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Assignments</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 On the Board Solving</a:t>
            </a:r>
            <a:endParaRPr>
              <a:latin typeface="Old Standard TT"/>
              <a:ea typeface="Old Standard TT"/>
              <a:cs typeface="Old Standard TT"/>
              <a:sym typeface="Old Standard TT"/>
            </a:endParaRPr>
          </a:p>
        </p:txBody>
      </p:sp>
      <p:sp>
        <p:nvSpPr>
          <p:cNvPr id="444" name="Google Shape;444;p55"/>
          <p:cNvSpPr txBox="1"/>
          <p:nvPr/>
        </p:nvSpPr>
        <p:spPr>
          <a:xfrm>
            <a:off x="4626300" y="4634350"/>
            <a:ext cx="4517700" cy="400200"/>
          </a:xfrm>
          <a:prstGeom prst="rect">
            <a:avLst/>
          </a:prstGeom>
          <a:gradFill>
            <a:gsLst>
              <a:gs pos="0">
                <a:srgbClr val="FFA83E"/>
              </a:gs>
              <a:gs pos="100000">
                <a:srgbClr val="B46607"/>
              </a:gs>
            </a:gsLst>
            <a:path path="circle">
              <a:fillToRect l="50000" t="50000" r="50000" b="50000"/>
            </a:path>
            <a:tileRect/>
          </a:gra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Anything project based and essays should have a rubric</a:t>
            </a:r>
            <a:endParaRPr>
              <a:latin typeface="Old Standard TT"/>
              <a:ea typeface="Old Standard TT"/>
              <a:cs typeface="Old Standard TT"/>
              <a:sym typeface="Old Standard TT"/>
            </a:endParaRPr>
          </a:p>
        </p:txBody>
      </p:sp>
      <p:sp>
        <p:nvSpPr>
          <p:cNvPr id="445" name="Google Shape;445;p55"/>
          <p:cNvSpPr txBox="1"/>
          <p:nvPr/>
        </p:nvSpPr>
        <p:spPr>
          <a:xfrm>
            <a:off x="6986275" y="3167500"/>
            <a:ext cx="2042700" cy="831300"/>
          </a:xfrm>
          <a:prstGeom prst="rect">
            <a:avLst/>
          </a:prstGeom>
          <a:gradFill>
            <a:gsLst>
              <a:gs pos="0">
                <a:srgbClr val="FFA83E"/>
              </a:gs>
              <a:gs pos="100000">
                <a:srgbClr val="B46607"/>
              </a:gs>
            </a:gsLst>
            <a:path path="circle">
              <a:fillToRect l="50000" t="50000" r="50000" b="50000"/>
            </a:path>
            <a:tileRect/>
          </a:gra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ld Standard TT"/>
                <a:ea typeface="Old Standard TT"/>
                <a:cs typeface="Old Standard TT"/>
                <a:sym typeface="Old Standard TT"/>
              </a:rPr>
              <a:t>NB: Student will be unlikely to do it unless there is a mark.</a:t>
            </a:r>
            <a:endParaRPr>
              <a:latin typeface="Old Standard TT"/>
              <a:ea typeface="Old Standard TT"/>
              <a:cs typeface="Old Standard TT"/>
              <a:sym typeface="Old Standard T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100000">
              <a:srgbClr val="979797"/>
            </a:gs>
          </a:gsLst>
          <a:path path="circle">
            <a:fillToRect l="50000" t="50000" r="50000" b="50000"/>
          </a:path>
          <a:tileRect/>
        </a:gradFill>
        <a:effectLst/>
      </p:bgPr>
    </p:bg>
    <p:spTree>
      <p:nvGrpSpPr>
        <p:cNvPr id="1" name="Shape 449"/>
        <p:cNvGrpSpPr/>
        <p:nvPr/>
      </p:nvGrpSpPr>
      <p:grpSpPr>
        <a:xfrm>
          <a:off x="0" y="0"/>
          <a:ext cx="0" cy="0"/>
          <a:chOff x="0" y="0"/>
          <a:chExt cx="0" cy="0"/>
        </a:xfrm>
      </p:grpSpPr>
      <p:sp>
        <p:nvSpPr>
          <p:cNvPr id="450" name="Google Shape;450;p56"/>
          <p:cNvSpPr txBox="1">
            <a:spLocks noGrp="1"/>
          </p:cNvSpPr>
          <p:nvPr>
            <p:ph type="title"/>
          </p:nvPr>
        </p:nvSpPr>
        <p:spPr>
          <a:xfrm>
            <a:off x="415300" y="1355325"/>
            <a:ext cx="3973200" cy="613200"/>
          </a:xfrm>
          <a:prstGeom prst="rect">
            <a:avLst/>
          </a:prstGeom>
          <a:solidFill>
            <a:schemeClr val="accent4"/>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Reflection</a:t>
            </a:r>
            <a:endParaRPr/>
          </a:p>
        </p:txBody>
      </p:sp>
      <p:pic>
        <p:nvPicPr>
          <p:cNvPr id="451" name="Google Shape;451;p56"/>
          <p:cNvPicPr preferRelativeResize="0"/>
          <p:nvPr/>
        </p:nvPicPr>
        <p:blipFill>
          <a:blip r:embed="rId3">
            <a:alphaModFix/>
          </a:blip>
          <a:stretch>
            <a:fillRect/>
          </a:stretch>
        </p:blipFill>
        <p:spPr>
          <a:xfrm>
            <a:off x="4669838" y="999100"/>
            <a:ext cx="4459327" cy="4050374"/>
          </a:xfrm>
          <a:prstGeom prst="rect">
            <a:avLst/>
          </a:prstGeom>
          <a:noFill/>
          <a:ln>
            <a:noFill/>
          </a:ln>
        </p:spPr>
      </p:pic>
      <p:sp>
        <p:nvSpPr>
          <p:cNvPr id="452" name="Google Shape;452;p56"/>
          <p:cNvSpPr txBox="1"/>
          <p:nvPr/>
        </p:nvSpPr>
        <p:spPr>
          <a:xfrm>
            <a:off x="933375" y="2304613"/>
            <a:ext cx="3078600" cy="1098900"/>
          </a:xfrm>
          <a:prstGeom prst="rect">
            <a:avLst/>
          </a:prstGeom>
          <a:solidFill>
            <a:schemeClr val="accent1"/>
          </a:solid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Font typeface="Old Standard TT"/>
              <a:buChar char="★"/>
            </a:pPr>
            <a:r>
              <a:rPr lang="en" sz="1800">
                <a:solidFill>
                  <a:schemeClr val="dk1"/>
                </a:solidFill>
                <a:latin typeface="Old Standard TT"/>
                <a:ea typeface="Old Standard TT"/>
                <a:cs typeface="Old Standard TT"/>
                <a:sym typeface="Old Standard TT"/>
              </a:rPr>
              <a:t>Not an easy question</a:t>
            </a:r>
            <a:endParaRPr sz="1800">
              <a:solidFill>
                <a:schemeClr val="dk1"/>
              </a:solidFill>
              <a:latin typeface="Old Standard TT"/>
              <a:ea typeface="Old Standard TT"/>
              <a:cs typeface="Old Standard TT"/>
              <a:sym typeface="Old Standard TT"/>
            </a:endParaRPr>
          </a:p>
          <a:p>
            <a:pPr marL="457200" lvl="0" indent="-342900" algn="l" rtl="0">
              <a:lnSpc>
                <a:spcPct val="115000"/>
              </a:lnSpc>
              <a:spcBef>
                <a:spcPts val="0"/>
              </a:spcBef>
              <a:spcAft>
                <a:spcPts val="0"/>
              </a:spcAft>
              <a:buClr>
                <a:schemeClr val="dk1"/>
              </a:buClr>
              <a:buSzPts val="1800"/>
              <a:buFont typeface="Old Standard TT"/>
              <a:buChar char="★"/>
            </a:pPr>
            <a:r>
              <a:rPr lang="en" sz="1800">
                <a:solidFill>
                  <a:schemeClr val="dk1"/>
                </a:solidFill>
                <a:latin typeface="Old Standard TT"/>
                <a:ea typeface="Old Standard TT"/>
                <a:cs typeface="Old Standard TT"/>
                <a:sym typeface="Old Standard TT"/>
              </a:rPr>
              <a:t>Varies by grade</a:t>
            </a:r>
            <a:endParaRPr sz="1800">
              <a:solidFill>
                <a:schemeClr val="dk1"/>
              </a:solidFill>
              <a:latin typeface="Old Standard TT"/>
              <a:ea typeface="Old Standard TT"/>
              <a:cs typeface="Old Standard TT"/>
              <a:sym typeface="Old Standard TT"/>
            </a:endParaRPr>
          </a:p>
          <a:p>
            <a:pPr marL="457200" lvl="0" indent="-342900" algn="l" rtl="0">
              <a:lnSpc>
                <a:spcPct val="115000"/>
              </a:lnSpc>
              <a:spcBef>
                <a:spcPts val="0"/>
              </a:spcBef>
              <a:spcAft>
                <a:spcPts val="0"/>
              </a:spcAft>
              <a:buClr>
                <a:schemeClr val="dk1"/>
              </a:buClr>
              <a:buSzPts val="1800"/>
              <a:buFont typeface="Old Standard TT"/>
              <a:buChar char="★"/>
            </a:pPr>
            <a:r>
              <a:rPr lang="en" sz="1800">
                <a:solidFill>
                  <a:schemeClr val="dk1"/>
                </a:solidFill>
                <a:latin typeface="Old Standard TT"/>
                <a:ea typeface="Old Standard TT"/>
                <a:cs typeface="Old Standard TT"/>
                <a:sym typeface="Old Standard TT"/>
              </a:rPr>
              <a:t>Depends on the teacher</a:t>
            </a:r>
            <a:endParaRPr>
              <a:latin typeface="Old Standard TT"/>
              <a:ea typeface="Old Standard TT"/>
              <a:cs typeface="Old Standard TT"/>
              <a:sym typeface="Old Standard TT"/>
            </a:endParaRPr>
          </a:p>
        </p:txBody>
      </p:sp>
      <p:sp>
        <p:nvSpPr>
          <p:cNvPr id="453" name="Google Shape;453;p56"/>
          <p:cNvSpPr/>
          <p:nvPr/>
        </p:nvSpPr>
        <p:spPr>
          <a:xfrm>
            <a:off x="4684625" y="22200"/>
            <a:ext cx="4459200" cy="97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100000">
              <a:srgbClr val="979797"/>
            </a:gs>
          </a:gsLst>
          <a:path path="circle">
            <a:fillToRect l="50000" t="50000" r="50000" b="50000"/>
          </a:path>
          <a:tileRect/>
        </a:gradFill>
        <a:effectLst/>
      </p:bgPr>
    </p:bg>
    <p:spTree>
      <p:nvGrpSpPr>
        <p:cNvPr id="1" name="Shape 457"/>
        <p:cNvGrpSpPr/>
        <p:nvPr/>
      </p:nvGrpSpPr>
      <p:grpSpPr>
        <a:xfrm>
          <a:off x="0" y="0"/>
          <a:ext cx="0" cy="0"/>
          <a:chOff x="0" y="0"/>
          <a:chExt cx="0" cy="0"/>
        </a:xfrm>
      </p:grpSpPr>
      <p:sp>
        <p:nvSpPr>
          <p:cNvPr id="458" name="Google Shape;458;p57"/>
          <p:cNvSpPr txBox="1">
            <a:spLocks noGrp="1"/>
          </p:cNvSpPr>
          <p:nvPr>
            <p:ph type="title"/>
          </p:nvPr>
        </p:nvSpPr>
        <p:spPr>
          <a:xfrm>
            <a:off x="311700" y="283775"/>
            <a:ext cx="8520600" cy="6132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Sources</a:t>
            </a:r>
            <a:endParaRPr/>
          </a:p>
        </p:txBody>
      </p:sp>
      <p:sp>
        <p:nvSpPr>
          <p:cNvPr id="459" name="Google Shape;459;p57"/>
          <p:cNvSpPr txBox="1">
            <a:spLocks noGrp="1"/>
          </p:cNvSpPr>
          <p:nvPr>
            <p:ph type="body" idx="1"/>
          </p:nvPr>
        </p:nvSpPr>
        <p:spPr>
          <a:xfrm>
            <a:off x="311700" y="976900"/>
            <a:ext cx="8520600" cy="4055700"/>
          </a:xfrm>
          <a:prstGeom prst="rect">
            <a:avLst/>
          </a:prstGeom>
          <a:solidFill>
            <a:schemeClr val="accent1"/>
          </a:solidFill>
        </p:spPr>
        <p:txBody>
          <a:bodyPr spcFirstLastPara="1" wrap="square" lIns="91425" tIns="91425" rIns="91425" bIns="91425" anchor="t" anchorCtr="0">
            <a:normAutofit fontScale="32500" lnSpcReduction="20000"/>
          </a:bodyPr>
          <a:lstStyle/>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B.Z. ELA and Core French Teacher, personal communication, February 2, 2021.</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C.Z. Fine Arts Teacher, personal communication, January 25, 2021.</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D.P. Psychology Teacher, personal communication, February 2, 2021.</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Davies, A. (2020). Evidence of Learning. In </a:t>
            </a:r>
            <a:r>
              <a:rPr lang="en" sz="3068" i="1">
                <a:solidFill>
                  <a:srgbClr val="333333"/>
                </a:solidFill>
                <a:latin typeface="Georgia"/>
                <a:ea typeface="Georgia"/>
                <a:cs typeface="Georgia"/>
                <a:sym typeface="Georgia"/>
              </a:rPr>
              <a:t>Making Classroom Assessment Work Fourth Edition</a:t>
            </a:r>
            <a:r>
              <a:rPr lang="en" sz="3068">
                <a:solidFill>
                  <a:srgbClr val="333333"/>
                </a:solidFill>
                <a:latin typeface="Georgia"/>
                <a:ea typeface="Georgia"/>
                <a:cs typeface="Georgia"/>
                <a:sym typeface="Georgia"/>
              </a:rPr>
              <a:t> (pp. 45-54). Connected2learning.</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Hutchings, P., Kinzie, J. &amp; Kuh, G. D. (2015). Evidence of Student Learning: What Counts and What Matters for Improvement. In </a:t>
            </a:r>
            <a:r>
              <a:rPr lang="en" sz="3068" i="1">
                <a:solidFill>
                  <a:srgbClr val="333333"/>
                </a:solidFill>
                <a:latin typeface="Georgia"/>
                <a:ea typeface="Georgia"/>
                <a:cs typeface="Georgia"/>
                <a:sym typeface="Georgia"/>
              </a:rPr>
              <a:t>Using Evidence of Student Learning to Improve Higher Education </a:t>
            </a:r>
            <a:r>
              <a:rPr lang="en" sz="3068">
                <a:solidFill>
                  <a:srgbClr val="333333"/>
                </a:solidFill>
                <a:latin typeface="Georgia"/>
                <a:ea typeface="Georgia"/>
                <a:cs typeface="Georgia"/>
                <a:sym typeface="Georgia"/>
              </a:rPr>
              <a:t>(pp. 27-50). Jossey-Bass.</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J.G. Elementary Teacher, personal communication, February 2, 2021.</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J.M. Senior Science and Mathematics Teacher, personal communication, January 22, 2021.</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J.V. Elementary and ELA Teacher, personal communication, February 2, 2021.</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L.D. ELA Teacher, personal communication, February 2, 2021.</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K.F. Elementary and Learning Resource Teacher, personal communication, February 1, 2021.</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M.C. Senior Science, Mathematics and Home Economics Teacher, January 22, 2021.</a:t>
            </a:r>
            <a:endParaRPr sz="3068">
              <a:solidFill>
                <a:srgbClr val="333333"/>
              </a:solidFill>
              <a:latin typeface="Georgia"/>
              <a:ea typeface="Georgia"/>
              <a:cs typeface="Georgia"/>
              <a:sym typeface="Georgia"/>
            </a:endParaRPr>
          </a:p>
          <a:p>
            <a:pPr marL="0" lvl="0" indent="0" algn="l" rtl="0">
              <a:spcBef>
                <a:spcPts val="1200"/>
              </a:spcBef>
              <a:spcAft>
                <a:spcPts val="0"/>
              </a:spcAft>
              <a:buClr>
                <a:schemeClr val="dk1"/>
              </a:buClr>
              <a:buSzPct val="35850"/>
              <a:buFont typeface="Arial"/>
              <a:buNone/>
            </a:pPr>
            <a:r>
              <a:rPr lang="en" sz="3068">
                <a:solidFill>
                  <a:srgbClr val="333333"/>
                </a:solidFill>
                <a:latin typeface="Georgia"/>
                <a:ea typeface="Georgia"/>
                <a:cs typeface="Georgia"/>
                <a:sym typeface="Georgia"/>
              </a:rPr>
              <a:t>R.D. ELA Teacher, personal communication, February 2, 2021.</a:t>
            </a:r>
            <a:endParaRPr sz="3068">
              <a:solidFill>
                <a:srgbClr val="333333"/>
              </a:solidFill>
              <a:latin typeface="Georgia"/>
              <a:ea typeface="Georgia"/>
              <a:cs typeface="Georgia"/>
              <a:sym typeface="Georgia"/>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0" y="-18475"/>
            <a:ext cx="4572000" cy="62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500" b="1">
                <a:solidFill>
                  <a:srgbClr val="000000"/>
                </a:solidFill>
              </a:rPr>
              <a:t>What are the Experts Saying?!</a:t>
            </a:r>
            <a:endParaRPr sz="2500" b="1">
              <a:solidFill>
                <a:srgbClr val="000000"/>
              </a:solidFill>
            </a:endParaRPr>
          </a:p>
        </p:txBody>
      </p:sp>
      <p:pic>
        <p:nvPicPr>
          <p:cNvPr id="102" name="Google Shape;102;p17"/>
          <p:cNvPicPr preferRelativeResize="0"/>
          <p:nvPr/>
        </p:nvPicPr>
        <p:blipFill rotWithShape="1">
          <a:blip r:embed="rId3">
            <a:alphaModFix/>
          </a:blip>
          <a:srcRect b="7680"/>
          <a:stretch/>
        </p:blipFill>
        <p:spPr>
          <a:xfrm>
            <a:off x="4905075" y="424550"/>
            <a:ext cx="3894500" cy="4294401"/>
          </a:xfrm>
          <a:prstGeom prst="rect">
            <a:avLst/>
          </a:prstGeom>
          <a:noFill/>
          <a:ln>
            <a:noFill/>
          </a:ln>
        </p:spPr>
      </p:pic>
      <p:sp>
        <p:nvSpPr>
          <p:cNvPr id="103" name="Google Shape;103;p17"/>
          <p:cNvSpPr/>
          <p:nvPr/>
        </p:nvSpPr>
        <p:spPr>
          <a:xfrm>
            <a:off x="0" y="835850"/>
            <a:ext cx="4515300" cy="2452500"/>
          </a:xfrm>
          <a:prstGeom prst="rightArrow">
            <a:avLst>
              <a:gd name="adj1" fmla="val 70975"/>
              <a:gd name="adj2" fmla="val 5992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rot="10800000" flipH="1">
            <a:off x="105900" y="728954"/>
            <a:ext cx="4360200" cy="44100"/>
          </a:xfrm>
          <a:prstGeom prst="rect">
            <a:avLst/>
          </a:prstGeom>
          <a:solidFill>
            <a:srgbClr val="FFC1C1"/>
          </a:solidFill>
          <a:ln w="9525" cap="flat" cmpd="sng">
            <a:solidFill>
              <a:srgbClr val="FFC1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rot="10800000" flipH="1">
            <a:off x="105900" y="605829"/>
            <a:ext cx="4360200" cy="44100"/>
          </a:xfrm>
          <a:prstGeom prst="rect">
            <a:avLst/>
          </a:prstGeom>
          <a:solidFill>
            <a:srgbClr val="FFCFCF"/>
          </a:solidFill>
          <a:ln w="9525" cap="flat" cmpd="sng">
            <a:solidFill>
              <a:srgbClr val="FFCF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txBox="1"/>
          <p:nvPr/>
        </p:nvSpPr>
        <p:spPr>
          <a:xfrm>
            <a:off x="0" y="1206813"/>
            <a:ext cx="3644700" cy="175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ld Standard TT"/>
                <a:ea typeface="Old Standard TT"/>
                <a:cs typeface="Old Standard TT"/>
                <a:sym typeface="Old Standard TT"/>
              </a:rPr>
              <a:t>Falko Rheinberg (1980)</a:t>
            </a:r>
            <a:endParaRPr b="1">
              <a:latin typeface="Old Standard TT"/>
              <a:ea typeface="Old Standard TT"/>
              <a:cs typeface="Old Standard TT"/>
              <a:sym typeface="Old Standard TT"/>
            </a:endParaRPr>
          </a:p>
          <a:p>
            <a:pPr marL="457200" lvl="0" indent="-311150" algn="l" rtl="0">
              <a:spcBef>
                <a:spcPts val="0"/>
              </a:spcBef>
              <a:spcAft>
                <a:spcPts val="0"/>
              </a:spcAft>
              <a:buSzPts val="1300"/>
              <a:buFont typeface="Old Standard TT"/>
              <a:buChar char="●"/>
            </a:pPr>
            <a:r>
              <a:rPr lang="en" sz="1300">
                <a:latin typeface="Old Standard TT"/>
                <a:ea typeface="Old Standard TT"/>
                <a:cs typeface="Old Standard TT"/>
                <a:sym typeface="Old Standard TT"/>
              </a:rPr>
              <a:t>Three types of evaluative feedback based on the norm of reference:</a:t>
            </a:r>
            <a:endParaRPr sz="1300">
              <a:latin typeface="Old Standard TT"/>
              <a:ea typeface="Old Standard TT"/>
              <a:cs typeface="Old Standard TT"/>
              <a:sym typeface="Old Standard TT"/>
            </a:endParaRPr>
          </a:p>
          <a:p>
            <a:pPr marL="914400" lvl="1" indent="-304800" algn="l" rtl="0">
              <a:spcBef>
                <a:spcPts val="0"/>
              </a:spcBef>
              <a:spcAft>
                <a:spcPts val="0"/>
              </a:spcAft>
              <a:buSzPts val="1200"/>
              <a:buFont typeface="Old Standard TT"/>
              <a:buChar char="○"/>
            </a:pPr>
            <a:r>
              <a:rPr lang="en" sz="1200">
                <a:latin typeface="Old Standard TT"/>
                <a:ea typeface="Old Standard TT"/>
                <a:cs typeface="Old Standard TT"/>
                <a:sym typeface="Old Standard TT"/>
              </a:rPr>
              <a:t>Social</a:t>
            </a:r>
            <a:endParaRPr sz="1200">
              <a:latin typeface="Old Standard TT"/>
              <a:ea typeface="Old Standard TT"/>
              <a:cs typeface="Old Standard TT"/>
              <a:sym typeface="Old Standard TT"/>
            </a:endParaRPr>
          </a:p>
          <a:p>
            <a:pPr marL="914400" lvl="1" indent="-304800" algn="l" rtl="0">
              <a:spcBef>
                <a:spcPts val="0"/>
              </a:spcBef>
              <a:spcAft>
                <a:spcPts val="0"/>
              </a:spcAft>
              <a:buSzPts val="1200"/>
              <a:buFont typeface="Old Standard TT"/>
              <a:buChar char="○"/>
            </a:pPr>
            <a:r>
              <a:rPr lang="en" sz="1200">
                <a:latin typeface="Old Standard TT"/>
                <a:ea typeface="Old Standard TT"/>
                <a:cs typeface="Old Standard TT"/>
                <a:sym typeface="Old Standard TT"/>
              </a:rPr>
              <a:t>Criterial</a:t>
            </a:r>
            <a:endParaRPr sz="1200">
              <a:latin typeface="Old Standard TT"/>
              <a:ea typeface="Old Standard TT"/>
              <a:cs typeface="Old Standard TT"/>
              <a:sym typeface="Old Standard TT"/>
            </a:endParaRPr>
          </a:p>
          <a:p>
            <a:pPr marL="914400" lvl="1" indent="-304800" algn="l" rtl="0">
              <a:spcBef>
                <a:spcPts val="0"/>
              </a:spcBef>
              <a:spcAft>
                <a:spcPts val="0"/>
              </a:spcAft>
              <a:buSzPts val="1200"/>
              <a:buFont typeface="Old Standard TT"/>
              <a:buChar char="○"/>
            </a:pPr>
            <a:r>
              <a:rPr lang="en" sz="1200">
                <a:latin typeface="Old Standard TT"/>
                <a:ea typeface="Old Standard TT"/>
                <a:cs typeface="Old Standard TT"/>
                <a:sym typeface="Old Standard TT"/>
              </a:rPr>
              <a:t>Individual</a:t>
            </a:r>
            <a:endParaRPr sz="1200">
              <a:latin typeface="Old Standard TT"/>
              <a:ea typeface="Old Standard TT"/>
              <a:cs typeface="Old Standard TT"/>
              <a:sym typeface="Old Standard TT"/>
            </a:endParaRPr>
          </a:p>
          <a:p>
            <a:pPr marL="457200" lvl="0" indent="-311150" algn="l" rtl="0">
              <a:spcBef>
                <a:spcPts val="0"/>
              </a:spcBef>
              <a:spcAft>
                <a:spcPts val="0"/>
              </a:spcAft>
              <a:buSzPts val="1300"/>
              <a:buFont typeface="Old Standard TT"/>
              <a:buChar char="●"/>
            </a:pPr>
            <a:r>
              <a:rPr lang="en" sz="1300">
                <a:latin typeface="Old Standard TT"/>
                <a:ea typeface="Old Standard TT"/>
                <a:cs typeface="Old Standard TT"/>
                <a:sym typeface="Old Standard TT"/>
              </a:rPr>
              <a:t>Individual based evaluative feedback is most appropriate</a:t>
            </a:r>
            <a:endParaRPr sz="1300">
              <a:latin typeface="Old Standard TT"/>
              <a:ea typeface="Old Standard TT"/>
              <a:cs typeface="Old Standard TT"/>
              <a:sym typeface="Old Standard TT"/>
            </a:endParaRPr>
          </a:p>
        </p:txBody>
      </p:sp>
      <p:sp>
        <p:nvSpPr>
          <p:cNvPr id="107" name="Google Shape;107;p17"/>
          <p:cNvSpPr/>
          <p:nvPr/>
        </p:nvSpPr>
        <p:spPr>
          <a:xfrm flipH="1">
            <a:off x="105900" y="3224625"/>
            <a:ext cx="4466100" cy="1861800"/>
          </a:xfrm>
          <a:prstGeom prst="rightArrow">
            <a:avLst>
              <a:gd name="adj1" fmla="val 74445"/>
              <a:gd name="adj2" fmla="val 5992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txBox="1"/>
          <p:nvPr/>
        </p:nvSpPr>
        <p:spPr>
          <a:xfrm>
            <a:off x="726675" y="3624525"/>
            <a:ext cx="3497400" cy="1062000"/>
          </a:xfrm>
          <a:prstGeom prst="rect">
            <a:avLst/>
          </a:prstGeom>
          <a:noFill/>
          <a:ln>
            <a:noFill/>
          </a:ln>
        </p:spPr>
        <p:txBody>
          <a:bodyPr spcFirstLastPara="1" wrap="square" lIns="91425" tIns="91425" rIns="91425" bIns="91425" anchor="t" anchorCtr="0">
            <a:spAutoFit/>
          </a:bodyPr>
          <a:lstStyle/>
          <a:p>
            <a:pPr marL="0" lvl="0" indent="514350" algn="ctr" rtl="0">
              <a:spcBef>
                <a:spcPts val="0"/>
              </a:spcBef>
              <a:spcAft>
                <a:spcPts val="0"/>
              </a:spcAft>
              <a:buNone/>
            </a:pPr>
            <a:r>
              <a:rPr lang="en" sz="1500" b="1">
                <a:latin typeface="Old Standard TT"/>
                <a:ea typeface="Old Standard TT"/>
                <a:cs typeface="Old Standard TT"/>
                <a:sym typeface="Old Standard TT"/>
              </a:rPr>
              <a:t>Kluger and DeNisi (1996)</a:t>
            </a:r>
            <a:endParaRPr sz="1500" b="1">
              <a:latin typeface="Old Standard TT"/>
              <a:ea typeface="Old Standard TT"/>
              <a:cs typeface="Old Standard TT"/>
              <a:sym typeface="Old Standard TT"/>
            </a:endParaRPr>
          </a:p>
          <a:p>
            <a:pPr marL="457200" lvl="0" indent="0" algn="ctr" rtl="0">
              <a:spcBef>
                <a:spcPts val="0"/>
              </a:spcBef>
              <a:spcAft>
                <a:spcPts val="0"/>
              </a:spcAft>
              <a:buNone/>
            </a:pPr>
            <a:r>
              <a:rPr lang="en">
                <a:latin typeface="Old Standard TT"/>
                <a:ea typeface="Old Standard TT"/>
                <a:cs typeface="Old Standard TT"/>
                <a:sym typeface="Old Standard TT"/>
              </a:rPr>
              <a:t>Using social comparisons within feedback can be harmful to the student.</a:t>
            </a:r>
            <a:endParaRPr>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5B54"/>
        </a:solidFill>
        <a:effectLst/>
      </p:bgPr>
    </p:bg>
    <p:spTree>
      <p:nvGrpSpPr>
        <p:cNvPr id="1" name="Shape 112"/>
        <p:cNvGrpSpPr/>
        <p:nvPr/>
      </p:nvGrpSpPr>
      <p:grpSpPr>
        <a:xfrm>
          <a:off x="0" y="0"/>
          <a:ext cx="0" cy="0"/>
          <a:chOff x="0" y="0"/>
          <a:chExt cx="0" cy="0"/>
        </a:xfrm>
      </p:grpSpPr>
      <p:sp>
        <p:nvSpPr>
          <p:cNvPr id="113" name="Google Shape;113;p18"/>
          <p:cNvSpPr/>
          <p:nvPr/>
        </p:nvSpPr>
        <p:spPr>
          <a:xfrm>
            <a:off x="90825" y="90825"/>
            <a:ext cx="8946900" cy="4950600"/>
          </a:xfrm>
          <a:prstGeom prst="rect">
            <a:avLst/>
          </a:prstGeom>
          <a:solidFill>
            <a:srgbClr val="1D7E74"/>
          </a:solidFill>
          <a:ln w="9525"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204375" y="181675"/>
            <a:ext cx="8708700" cy="47688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8"/>
          <p:cNvPicPr preferRelativeResize="0"/>
          <p:nvPr/>
        </p:nvPicPr>
        <p:blipFill rotWithShape="1">
          <a:blip r:embed="rId3">
            <a:alphaModFix/>
          </a:blip>
          <a:srcRect/>
          <a:stretch/>
        </p:blipFill>
        <p:spPr>
          <a:xfrm>
            <a:off x="270100" y="404637"/>
            <a:ext cx="8577250" cy="4322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2729"/>
        </a:solidFill>
        <a:effectLst/>
      </p:bgPr>
    </p:bg>
    <p:spTree>
      <p:nvGrpSpPr>
        <p:cNvPr id="1" name="Shape 119"/>
        <p:cNvGrpSpPr/>
        <p:nvPr/>
      </p:nvGrpSpPr>
      <p:grpSpPr>
        <a:xfrm>
          <a:off x="0" y="0"/>
          <a:ext cx="0" cy="0"/>
          <a:chOff x="0" y="0"/>
          <a:chExt cx="0" cy="0"/>
        </a:xfrm>
      </p:grpSpPr>
      <p:sp>
        <p:nvSpPr>
          <p:cNvPr id="120" name="Google Shape;120;p19"/>
          <p:cNvSpPr/>
          <p:nvPr/>
        </p:nvSpPr>
        <p:spPr>
          <a:xfrm>
            <a:off x="90825" y="90825"/>
            <a:ext cx="8946900" cy="4950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204375" y="181675"/>
            <a:ext cx="8708700" cy="4768800"/>
          </a:xfrm>
          <a:prstGeom prst="rect">
            <a:avLst/>
          </a:prstGeom>
          <a:solidFill>
            <a:srgbClr val="C95E60"/>
          </a:solidFill>
          <a:ln w="9525" cap="flat" cmpd="sng">
            <a:solidFill>
              <a:srgbClr val="C95E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19"/>
          <p:cNvPicPr preferRelativeResize="0"/>
          <p:nvPr/>
        </p:nvPicPr>
        <p:blipFill>
          <a:blip r:embed="rId3">
            <a:alphaModFix/>
          </a:blip>
          <a:stretch>
            <a:fillRect/>
          </a:stretch>
        </p:blipFill>
        <p:spPr>
          <a:xfrm>
            <a:off x="642950" y="276438"/>
            <a:ext cx="7831552" cy="4579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a:off x="-56775" y="0"/>
            <a:ext cx="4572000" cy="514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242250" y="204375"/>
            <a:ext cx="4087500" cy="1180800"/>
          </a:xfrm>
          <a:prstGeom prst="leftRightArrow">
            <a:avLst>
              <a:gd name="adj1" fmla="val 76808"/>
              <a:gd name="adj2" fmla="val 50000"/>
            </a:avLst>
          </a:prstGeom>
          <a:solidFill>
            <a:srgbClr val="AEF6EE"/>
          </a:solidFill>
          <a:ln w="9525" cap="flat" cmpd="sng">
            <a:solidFill>
              <a:srgbClr val="AEF6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p:nvPr/>
        </p:nvSpPr>
        <p:spPr>
          <a:xfrm>
            <a:off x="509100" y="286875"/>
            <a:ext cx="35538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292828"/>
                </a:solidFill>
                <a:latin typeface="Old Standard TT"/>
                <a:ea typeface="Old Standard TT"/>
                <a:cs typeface="Old Standard TT"/>
                <a:sym typeface="Old Standard TT"/>
              </a:rPr>
              <a:t>Cons of Evaluative Feedback:</a:t>
            </a:r>
            <a:endParaRPr sz="2700" b="1">
              <a:solidFill>
                <a:srgbClr val="292828"/>
              </a:solidFill>
              <a:latin typeface="Old Standard TT"/>
              <a:ea typeface="Old Standard TT"/>
              <a:cs typeface="Old Standard TT"/>
              <a:sym typeface="Old Standard TT"/>
            </a:endParaRPr>
          </a:p>
        </p:txBody>
      </p:sp>
      <p:sp>
        <p:nvSpPr>
          <p:cNvPr id="130" name="Google Shape;130;p20"/>
          <p:cNvSpPr/>
          <p:nvPr/>
        </p:nvSpPr>
        <p:spPr>
          <a:xfrm>
            <a:off x="-56775" y="1555550"/>
            <a:ext cx="3890700" cy="1015800"/>
          </a:xfrm>
          <a:prstGeom prst="rightArrow">
            <a:avLst>
              <a:gd name="adj1" fmla="val 50000"/>
              <a:gd name="adj2"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spcBef>
                <a:spcPts val="0"/>
              </a:spcBef>
              <a:spcAft>
                <a:spcPts val="0"/>
              </a:spcAft>
              <a:buSzPts val="1700"/>
              <a:buFont typeface="Old Standard TT"/>
              <a:buChar char="●"/>
            </a:pPr>
            <a:r>
              <a:rPr lang="en" sz="1700" b="1">
                <a:latin typeface="Old Standard TT"/>
                <a:ea typeface="Old Standard TT"/>
                <a:cs typeface="Old Standard TT"/>
                <a:sym typeface="Old Standard TT"/>
              </a:rPr>
              <a:t>Impacts student motivation </a:t>
            </a:r>
            <a:endParaRPr sz="1700" b="1">
              <a:latin typeface="Old Standard TT"/>
              <a:ea typeface="Old Standard TT"/>
              <a:cs typeface="Old Standard TT"/>
              <a:sym typeface="Old Standard TT"/>
            </a:endParaRPr>
          </a:p>
        </p:txBody>
      </p:sp>
      <p:sp>
        <p:nvSpPr>
          <p:cNvPr id="131" name="Google Shape;131;p20"/>
          <p:cNvSpPr/>
          <p:nvPr/>
        </p:nvSpPr>
        <p:spPr>
          <a:xfrm flipH="1">
            <a:off x="624525" y="2684425"/>
            <a:ext cx="3890700" cy="1015800"/>
          </a:xfrm>
          <a:prstGeom prst="rightArrow">
            <a:avLst>
              <a:gd name="adj1" fmla="val 50000"/>
              <a:gd name="adj2" fmla="val 50000"/>
            </a:avLst>
          </a:prstGeom>
          <a:solidFill>
            <a:srgbClr val="44B3A9"/>
          </a:solidFill>
          <a:ln w="9525" cap="flat" cmpd="sng">
            <a:solidFill>
              <a:srgbClr val="44B3A9"/>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spcBef>
                <a:spcPts val="0"/>
              </a:spcBef>
              <a:spcAft>
                <a:spcPts val="0"/>
              </a:spcAft>
              <a:buSzPts val="1700"/>
              <a:buFont typeface="Old Standard TT"/>
              <a:buChar char="●"/>
            </a:pPr>
            <a:r>
              <a:rPr lang="en" sz="1700" b="1">
                <a:latin typeface="Old Standard TT"/>
                <a:ea typeface="Old Standard TT"/>
                <a:cs typeface="Old Standard TT"/>
                <a:sym typeface="Old Standard TT"/>
              </a:rPr>
              <a:t>Impacts students’ sense of self</a:t>
            </a:r>
            <a:endParaRPr sz="1700" b="1">
              <a:latin typeface="Old Standard TT"/>
              <a:ea typeface="Old Standard TT"/>
              <a:cs typeface="Old Standard TT"/>
              <a:sym typeface="Old Standard TT"/>
            </a:endParaRPr>
          </a:p>
        </p:txBody>
      </p:sp>
      <p:sp>
        <p:nvSpPr>
          <p:cNvPr id="132" name="Google Shape;132;p20"/>
          <p:cNvSpPr/>
          <p:nvPr/>
        </p:nvSpPr>
        <p:spPr>
          <a:xfrm>
            <a:off x="-56775" y="3813300"/>
            <a:ext cx="4019400" cy="1015800"/>
          </a:xfrm>
          <a:prstGeom prst="rightArrow">
            <a:avLst>
              <a:gd name="adj1" fmla="val 50000"/>
              <a:gd name="adj2" fmla="val 50000"/>
            </a:avLst>
          </a:prstGeom>
          <a:solidFill>
            <a:srgbClr val="1E958A"/>
          </a:solidFill>
          <a:ln w="9525" cap="flat" cmpd="sng">
            <a:solidFill>
              <a:srgbClr val="1E958A"/>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spcBef>
                <a:spcPts val="0"/>
              </a:spcBef>
              <a:spcAft>
                <a:spcPts val="0"/>
              </a:spcAft>
              <a:buSzPts val="1700"/>
              <a:buFont typeface="Old Standard TT"/>
              <a:buChar char="●"/>
            </a:pPr>
            <a:r>
              <a:rPr lang="en" sz="1700" b="1">
                <a:latin typeface="Old Standard TT"/>
                <a:ea typeface="Old Standard TT"/>
                <a:cs typeface="Old Standard TT"/>
                <a:sym typeface="Old Standard TT"/>
              </a:rPr>
              <a:t>Lack of improvement strategies</a:t>
            </a:r>
            <a:endParaRPr sz="1700" b="1">
              <a:latin typeface="Old Standard TT"/>
              <a:ea typeface="Old Standard TT"/>
              <a:cs typeface="Old Standard TT"/>
              <a:sym typeface="Old Standard TT"/>
            </a:endParaRPr>
          </a:p>
        </p:txBody>
      </p:sp>
      <p:pic>
        <p:nvPicPr>
          <p:cNvPr id="133" name="Google Shape;133;p20"/>
          <p:cNvPicPr preferRelativeResize="0"/>
          <p:nvPr/>
        </p:nvPicPr>
        <p:blipFill>
          <a:blip r:embed="rId3">
            <a:alphaModFix/>
          </a:blip>
          <a:stretch>
            <a:fillRect/>
          </a:stretch>
        </p:blipFill>
        <p:spPr>
          <a:xfrm>
            <a:off x="4572000" y="1183125"/>
            <a:ext cx="4511449" cy="2777250"/>
          </a:xfrm>
          <a:prstGeom prst="rect">
            <a:avLst/>
          </a:prstGeom>
          <a:noFill/>
          <a:ln>
            <a:noFill/>
          </a:ln>
        </p:spPr>
      </p:pic>
      <p:sp>
        <p:nvSpPr>
          <p:cNvPr id="134" name="Google Shape;134;p20"/>
          <p:cNvSpPr/>
          <p:nvPr/>
        </p:nvSpPr>
        <p:spPr>
          <a:xfrm>
            <a:off x="4572025" y="748763"/>
            <a:ext cx="4511400" cy="90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4572025" y="314400"/>
            <a:ext cx="4511400" cy="90900"/>
          </a:xfrm>
          <a:prstGeom prst="rect">
            <a:avLst/>
          </a:prstGeom>
          <a:solidFill>
            <a:srgbClr val="AEF6EE"/>
          </a:solidFill>
          <a:ln w="9525" cap="flat" cmpd="sng">
            <a:solidFill>
              <a:srgbClr val="AEF6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4572025" y="4303825"/>
            <a:ext cx="4511400" cy="90900"/>
          </a:xfrm>
          <a:prstGeom prst="rect">
            <a:avLst/>
          </a:prstGeom>
          <a:solidFill>
            <a:srgbClr val="44B3A9"/>
          </a:solidFill>
          <a:ln w="9525" cap="flat" cmpd="sng">
            <a:solidFill>
              <a:srgbClr val="44B3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4572025" y="4738175"/>
            <a:ext cx="4511400" cy="90900"/>
          </a:xfrm>
          <a:prstGeom prst="rect">
            <a:avLst/>
          </a:prstGeom>
          <a:solidFill>
            <a:srgbClr val="1E958A"/>
          </a:solidFill>
          <a:ln w="9525" cap="flat" cmpd="sng">
            <a:solidFill>
              <a:srgbClr val="1E95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5018600" y="4382750"/>
            <a:ext cx="1089900" cy="2952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a:off x="4814225" y="79475"/>
            <a:ext cx="4087500" cy="1180800"/>
          </a:xfrm>
          <a:prstGeom prst="leftRightArrow">
            <a:avLst>
              <a:gd name="adj1" fmla="val 76808"/>
              <a:gd name="adj2" fmla="val 50000"/>
            </a:avLst>
          </a:prstGeom>
          <a:solidFill>
            <a:srgbClr val="F4D9D9"/>
          </a:solidFill>
          <a:ln w="9525" cap="flat" cmpd="sng">
            <a:solidFill>
              <a:srgbClr val="F4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1"/>
          <p:cNvSpPr txBox="1">
            <a:spLocks noGrp="1"/>
          </p:cNvSpPr>
          <p:nvPr>
            <p:ph type="title"/>
          </p:nvPr>
        </p:nvSpPr>
        <p:spPr>
          <a:xfrm>
            <a:off x="4719875" y="202925"/>
            <a:ext cx="4276200" cy="933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000" b="1">
                <a:solidFill>
                  <a:srgbClr val="292828"/>
                </a:solidFill>
              </a:rPr>
              <a:t>Benefits of Evaluative Feedback:</a:t>
            </a:r>
            <a:endParaRPr sz="3000" b="1">
              <a:solidFill>
                <a:srgbClr val="292828"/>
              </a:solidFill>
            </a:endParaRPr>
          </a:p>
        </p:txBody>
      </p:sp>
      <p:pic>
        <p:nvPicPr>
          <p:cNvPr id="145" name="Google Shape;145;p21"/>
          <p:cNvPicPr preferRelativeResize="0"/>
          <p:nvPr/>
        </p:nvPicPr>
        <p:blipFill>
          <a:blip r:embed="rId3">
            <a:alphaModFix/>
          </a:blip>
          <a:stretch>
            <a:fillRect/>
          </a:stretch>
        </p:blipFill>
        <p:spPr>
          <a:xfrm>
            <a:off x="0" y="813558"/>
            <a:ext cx="4572000" cy="3516392"/>
          </a:xfrm>
          <a:prstGeom prst="rect">
            <a:avLst/>
          </a:prstGeom>
          <a:noFill/>
          <a:ln>
            <a:noFill/>
          </a:ln>
        </p:spPr>
      </p:pic>
      <p:sp>
        <p:nvSpPr>
          <p:cNvPr id="146" name="Google Shape;146;p21"/>
          <p:cNvSpPr/>
          <p:nvPr/>
        </p:nvSpPr>
        <p:spPr>
          <a:xfrm flipH="1">
            <a:off x="5188800" y="3794750"/>
            <a:ext cx="3955200" cy="10158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spcBef>
                <a:spcPts val="0"/>
              </a:spcBef>
              <a:spcAft>
                <a:spcPts val="0"/>
              </a:spcAft>
              <a:buSzPts val="1700"/>
              <a:buFont typeface="Old Standard TT"/>
              <a:buChar char="●"/>
            </a:pPr>
            <a:r>
              <a:rPr lang="en" sz="1700" b="1">
                <a:latin typeface="Old Standard TT"/>
                <a:ea typeface="Old Standard TT"/>
                <a:cs typeface="Old Standard TT"/>
                <a:sym typeface="Old Standard TT"/>
              </a:rPr>
              <a:t>Impacts student motivation </a:t>
            </a:r>
            <a:endParaRPr sz="1700" b="1">
              <a:latin typeface="Old Standard TT"/>
              <a:ea typeface="Old Standard TT"/>
              <a:cs typeface="Old Standard TT"/>
              <a:sym typeface="Old Standard TT"/>
            </a:endParaRPr>
          </a:p>
        </p:txBody>
      </p:sp>
      <p:sp>
        <p:nvSpPr>
          <p:cNvPr id="147" name="Google Shape;147;p21"/>
          <p:cNvSpPr/>
          <p:nvPr/>
        </p:nvSpPr>
        <p:spPr>
          <a:xfrm>
            <a:off x="4572000" y="2589100"/>
            <a:ext cx="3890700" cy="1015800"/>
          </a:xfrm>
          <a:prstGeom prst="rightArrow">
            <a:avLst>
              <a:gd name="adj1" fmla="val 50000"/>
              <a:gd name="adj2" fmla="val 50000"/>
            </a:avLst>
          </a:prstGeom>
          <a:solidFill>
            <a:srgbClr val="FCAFAF"/>
          </a:solidFill>
          <a:ln w="9525" cap="flat" cmpd="sng">
            <a:solidFill>
              <a:srgbClr val="FCAFAF"/>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spcBef>
                <a:spcPts val="0"/>
              </a:spcBef>
              <a:spcAft>
                <a:spcPts val="0"/>
              </a:spcAft>
              <a:buSzPts val="1700"/>
              <a:buFont typeface="Old Standard TT"/>
              <a:buChar char="●"/>
            </a:pPr>
            <a:r>
              <a:rPr lang="en" sz="1700" b="1">
                <a:latin typeface="Old Standard TT"/>
                <a:ea typeface="Old Standard TT"/>
                <a:cs typeface="Old Standard TT"/>
                <a:sym typeface="Old Standard TT"/>
              </a:rPr>
              <a:t>Impacts student motivation </a:t>
            </a:r>
            <a:endParaRPr sz="1700" b="1">
              <a:latin typeface="Old Standard TT"/>
              <a:ea typeface="Old Standard TT"/>
              <a:cs typeface="Old Standard TT"/>
              <a:sym typeface="Old Standard TT"/>
            </a:endParaRPr>
          </a:p>
        </p:txBody>
      </p:sp>
      <p:sp>
        <p:nvSpPr>
          <p:cNvPr id="148" name="Google Shape;148;p21"/>
          <p:cNvSpPr/>
          <p:nvPr/>
        </p:nvSpPr>
        <p:spPr>
          <a:xfrm flipH="1">
            <a:off x="5120700" y="1383450"/>
            <a:ext cx="4023300" cy="1015800"/>
          </a:xfrm>
          <a:prstGeom prst="rightArrow">
            <a:avLst>
              <a:gd name="adj1" fmla="val 50000"/>
              <a:gd name="adj2" fmla="val 50000"/>
            </a:avLst>
          </a:prstGeom>
          <a:solidFill>
            <a:srgbClr val="FFCFCF"/>
          </a:solidFill>
          <a:ln w="9525" cap="flat" cmpd="sng">
            <a:solidFill>
              <a:srgbClr val="FFCFCF"/>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spcBef>
                <a:spcPts val="0"/>
              </a:spcBef>
              <a:spcAft>
                <a:spcPts val="0"/>
              </a:spcAft>
              <a:buSzPts val="1700"/>
              <a:buFont typeface="Old Standard TT"/>
              <a:buChar char="●"/>
            </a:pPr>
            <a:r>
              <a:rPr lang="en" sz="1700" b="1">
                <a:latin typeface="Old Standard TT"/>
                <a:ea typeface="Old Standard TT"/>
                <a:cs typeface="Old Standard TT"/>
                <a:sym typeface="Old Standard TT"/>
              </a:rPr>
              <a:t>Measures student understanding</a:t>
            </a:r>
            <a:endParaRPr sz="1700" b="1">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2595</Words>
  <Application>Microsoft Macintosh PowerPoint</Application>
  <PresentationFormat>On-screen Show (16:9)</PresentationFormat>
  <Paragraphs>320</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Georgia</vt:lpstr>
      <vt:lpstr>Times New Roman</vt:lpstr>
      <vt:lpstr>Arial</vt:lpstr>
      <vt:lpstr>Old Standard TT</vt:lpstr>
      <vt:lpstr>Roboto</vt:lpstr>
      <vt:lpstr>Paperback</vt:lpstr>
      <vt:lpstr>PowerPoint Presentation</vt:lpstr>
      <vt:lpstr>First things first, What is feedback?!</vt:lpstr>
      <vt:lpstr>Evaluative Feedback</vt:lpstr>
      <vt:lpstr>Types of Evaluative Feedback</vt:lpstr>
      <vt:lpstr>What are the Experts Saying?!</vt:lpstr>
      <vt:lpstr>PowerPoint Presentation</vt:lpstr>
      <vt:lpstr>PowerPoint Presentation</vt:lpstr>
      <vt:lpstr>PowerPoint Presentation</vt:lpstr>
      <vt:lpstr>Benefits of Evaluative Feedback:</vt:lpstr>
      <vt:lpstr>Information Resources:</vt:lpstr>
      <vt:lpstr>Visual Images Resources:</vt:lpstr>
      <vt:lpstr>What is Descriptive Feedback?</vt:lpstr>
      <vt:lpstr>Descriptive Feedback Definition</vt:lpstr>
      <vt:lpstr>Descriptive Feedback… </vt:lpstr>
      <vt:lpstr>PowerPoint Presentation</vt:lpstr>
      <vt:lpstr>Benefits of Descriptive Feedback</vt:lpstr>
      <vt:lpstr>“Students can learn without a grade, but they can’t learn without feedback”  -Rick Wormeli</vt:lpstr>
      <vt:lpstr>Descriptive Feedback is Most Effective When… </vt:lpstr>
      <vt:lpstr>Example of Helpful Descriptive Feedback </vt:lpstr>
      <vt:lpstr>Prompts For Growth and Additional Learning</vt:lpstr>
      <vt:lpstr>Example of Negative or Detrimental Feedback</vt:lpstr>
      <vt:lpstr>Personal Perspective</vt:lpstr>
      <vt:lpstr>Resources</vt:lpstr>
      <vt:lpstr>Compare &amp; Contrast</vt:lpstr>
      <vt:lpstr>Similarities and Differences</vt:lpstr>
      <vt:lpstr>Effective vs Ineffective Feedback</vt:lpstr>
      <vt:lpstr>Compare &amp; Contrast</vt:lpstr>
      <vt:lpstr>Informal and Formal Feedback </vt:lpstr>
      <vt:lpstr>Oral and Written Feedback</vt:lpstr>
      <vt:lpstr>Peer and Self-feedback</vt:lpstr>
      <vt:lpstr>Resources</vt:lpstr>
      <vt:lpstr>What Works Best?: From the Perspective of Teachers and Students </vt:lpstr>
      <vt:lpstr>A Teacher’s Perspective</vt:lpstr>
      <vt:lpstr>How Students Utilize Assessment</vt:lpstr>
      <vt:lpstr>9 Dimensions of Feedback Language</vt:lpstr>
      <vt:lpstr>Written feedback vs. one-to-one Conferencing when giving descriptive feedback  Positive Feedback vs Negative Feedback</vt:lpstr>
      <vt:lpstr>Personal Perspective - A Time and A Place For Both</vt:lpstr>
      <vt:lpstr>Resources</vt:lpstr>
      <vt:lpstr>Evidence of Learning </vt:lpstr>
      <vt:lpstr>What is Evidence of Learning?</vt:lpstr>
      <vt:lpstr>Evidence of Learning in K-8</vt:lpstr>
      <vt:lpstr>EX: Evidence of Learning in Grade 4</vt:lpstr>
      <vt:lpstr>Evidence of Learning in Secondary?</vt:lpstr>
      <vt:lpstr>Reflection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Chelsea Brothwell</cp:lastModifiedBy>
  <cp:revision>1</cp:revision>
  <dcterms:modified xsi:type="dcterms:W3CDTF">2021-04-24T02:24:57Z</dcterms:modified>
</cp:coreProperties>
</file>