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306" r:id="rId8"/>
    <p:sldId id="307" r:id="rId9"/>
    <p:sldId id="308" r:id="rId10"/>
    <p:sldId id="309" r:id="rId11"/>
  </p:sldIdLst>
  <p:sldSz cx="9144000" cy="5143500" type="screen16x9"/>
  <p:notesSz cx="6858000" cy="9144000"/>
  <p:embeddedFontLst>
    <p:embeddedFont>
      <p:font typeface="Lato" panose="020F0502020204030203" pitchFamily="34" charset="77"/>
      <p:regular r:id="rId13"/>
      <p:bold r:id="rId14"/>
      <p:italic r:id="rId15"/>
      <p:boldItalic r:id="rId16"/>
    </p:embeddedFont>
    <p:embeddedFont>
      <p:font typeface="Playfair Display" pitchFamily="2" charset="77"/>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94"/>
  </p:normalViewPr>
  <p:slideViewPr>
    <p:cSldViewPr snapToGrid="0">
      <p:cViewPr varScale="1">
        <p:scale>
          <a:sx n="161" d="100"/>
          <a:sy n="161" d="100"/>
        </p:scale>
        <p:origin x="240" y="20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9f47a25437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9f47a25437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ga4c2be9f4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2" name="Google Shape;332;ga4c2be9f4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a4635698d6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a4635698d6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14325" algn="l" rtl="0">
              <a:spcBef>
                <a:spcPts val="0"/>
              </a:spcBef>
              <a:spcAft>
                <a:spcPts val="0"/>
              </a:spcAft>
              <a:buClr>
                <a:srgbClr val="333333"/>
              </a:buClr>
              <a:buSzPts val="1350"/>
              <a:buAutoNum type="arabicPeriod"/>
            </a:pPr>
            <a:r>
              <a:rPr lang="en" sz="1350">
                <a:solidFill>
                  <a:srgbClr val="333333"/>
                </a:solidFill>
                <a:highlight>
                  <a:srgbClr val="FFFFFF"/>
                </a:highlight>
              </a:rPr>
              <a:t>A system that helps us understand and control how we learn - when we become aware of how we learn, we can evaluate our learning to create and implement strategies that assist in our learning - being able to “think about our thinking” enables us to be more active in our learning processes such as acquiring knowledge, solving problems, and performing tasks</a:t>
            </a:r>
            <a:endParaRPr sz="1350">
              <a:solidFill>
                <a:srgbClr val="333333"/>
              </a:solidFill>
              <a:highlight>
                <a:srgbClr val="FFFFFF"/>
              </a:highlight>
            </a:endParaRPr>
          </a:p>
          <a:p>
            <a:pPr marL="457200" lvl="0" indent="-314325" algn="l" rtl="0">
              <a:spcBef>
                <a:spcPts val="0"/>
              </a:spcBef>
              <a:spcAft>
                <a:spcPts val="0"/>
              </a:spcAft>
              <a:buClr>
                <a:srgbClr val="333333"/>
              </a:buClr>
              <a:buSzPts val="1350"/>
              <a:buAutoNum type="arabicPeriod"/>
            </a:pPr>
            <a:r>
              <a:rPr lang="en" sz="1350">
                <a:solidFill>
                  <a:srgbClr val="333333"/>
                </a:solidFill>
                <a:highlight>
                  <a:srgbClr val="FFFFFF"/>
                </a:highlight>
              </a:rPr>
              <a:t>- of the way they learn so they can become - and it increases awareness of how others think and learn - can lack skills of how to direct their own learning, teaching metacognitive strategies to students with exceptionalities - learning is more meaningful when students are able to manage their own performance, understanding strengths and weaknesses improves cognitive regulation and improves self-image</a:t>
            </a:r>
            <a:endParaRPr sz="1350">
              <a:solidFill>
                <a:srgbClr val="333333"/>
              </a:solidFill>
              <a:highlight>
                <a:srgbClr val="FFFFFF"/>
              </a:highlight>
            </a:endParaRPr>
          </a:p>
          <a:p>
            <a:pPr marL="457200" lvl="0" indent="-314325" algn="l" rtl="0">
              <a:spcBef>
                <a:spcPts val="0"/>
              </a:spcBef>
              <a:spcAft>
                <a:spcPts val="0"/>
              </a:spcAft>
              <a:buClr>
                <a:srgbClr val="333333"/>
              </a:buClr>
              <a:buSzPts val="1350"/>
              <a:buAutoNum type="arabicPeriod"/>
            </a:pPr>
            <a:r>
              <a:rPr lang="en" sz="1350">
                <a:solidFill>
                  <a:srgbClr val="333333"/>
                </a:solidFill>
                <a:highlight>
                  <a:srgbClr val="FFFFFF"/>
                </a:highlight>
              </a:rPr>
              <a:t>Effective readers use metacognition before reading when they clarify their purpose for reading and preview the text - monitor their - while completing </a:t>
            </a:r>
            <a:endParaRPr sz="1350">
              <a:solidFill>
                <a:srgbClr val="333333"/>
              </a:solidFill>
              <a:highlight>
                <a:srgbClr val="FFFFFF"/>
              </a:highligh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a554b27f5e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a554b27f5e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a4635698d6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a4635698d6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9f47a25437_0_21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9f47a25437_0_2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a4635698d6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a4635698d6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Google Shape;312;g9f47a25437_0_21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3" name="Google Shape;313;g9f47a25437_0_2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ga4635698d6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9" name="Google Shape;319;ga4635698d6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Teachers must come prepared to use a metacognitive processes to teach social justice. We must look at the content (is the history of the topic we are talking about being presented throroughly? Who is invisible? Are there other examples?) Further, It is about how we present the materials. We must create a space where students can become aware of their own biases that may get in the way of healthy development.</a:t>
            </a:r>
            <a:endParaRPr/>
          </a:p>
          <a:p>
            <a:pPr marL="0" lvl="0" indent="0" algn="l" rtl="0">
              <a:spcBef>
                <a:spcPts val="0"/>
              </a:spcBef>
              <a:spcAft>
                <a:spcPts val="0"/>
              </a:spcAft>
              <a:buNone/>
            </a:pPr>
            <a:r>
              <a:rPr lang="en"/>
              <a:t>As students recognize their own strengths and weaknesses, then have opportunities to discuss their strengths and weaknesses during class they can learn the thinking and studying strategies of the classroom. They can learn from one another and recognize their peers as strengths opposed to focusing on how they may differ from one another. This may create a more equitable classroom.It is critical for educators to ask their students not only how they are doing, but what they are still confused on as confusion is a part of the learning journey. </a:t>
            </a:r>
            <a:endParaRPr/>
          </a:p>
          <a:p>
            <a:pPr marL="0" lvl="0" indent="0" algn="l" rtl="0">
              <a:spcBef>
                <a:spcPts val="0"/>
              </a:spcBef>
              <a:spcAft>
                <a:spcPts val="0"/>
              </a:spcAft>
              <a:buNone/>
            </a:pPr>
            <a:r>
              <a:rPr lang="en"/>
              <a:t>Metacognitice strategies benefits students lifelong. Once they are able to think about their own thinking they can expand that to their personal lives. They may reflect on themselves and ask how do I live a happy life? How do I become a respected human being? How do I feel good about myself? Through these questions and thoughts they can understand other perspectives.</a:t>
            </a:r>
            <a:endParaRPr/>
          </a:p>
          <a:p>
            <a:pPr marL="0" lvl="0" indent="0" algn="l" rtl="0">
              <a:spcBef>
                <a:spcPts val="0"/>
              </a:spcBef>
              <a:spcAft>
                <a:spcPts val="0"/>
              </a:spcAft>
              <a:buNone/>
            </a:pPr>
            <a:r>
              <a:rPr lang="en"/>
              <a:t>Read alouds is a great example for teaching social justice! By choosing quality literature to bring in the classroom that touch on social justice issues (i.e., racism, sexism, poverty, etc.) you can help students develop critical literacy skills while deepening the studetns understanding of social justice issues.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ga6606b3d2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6" name="Google Shape;326;ga6606b3d2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2749050" y="748800"/>
            <a:ext cx="3645900" cy="36459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2992950" y="992700"/>
            <a:ext cx="3158100" cy="3158100"/>
          </a:xfrm>
          <a:prstGeom prst="rect">
            <a:avLst/>
          </a:prstGeom>
          <a:noFill/>
          <a:ln w="28575" cap="flat" cmpd="sng">
            <a:solidFill>
              <a:schemeClr val="lt1"/>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096250" y="1627200"/>
            <a:ext cx="2951400" cy="15843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3200"/>
              <a:buFont typeface="Lato"/>
              <a:buNone/>
              <a:defRPr>
                <a:solidFill>
                  <a:schemeClr val="lt1"/>
                </a:solidFill>
                <a:latin typeface="Lato"/>
                <a:ea typeface="Lato"/>
                <a:cs typeface="Lato"/>
                <a:sym typeface="Lato"/>
              </a:defRPr>
            </a:lvl1pPr>
            <a:lvl2pPr lvl="1" algn="ctr">
              <a:spcBef>
                <a:spcPts val="0"/>
              </a:spcBef>
              <a:spcAft>
                <a:spcPts val="0"/>
              </a:spcAft>
              <a:buClr>
                <a:schemeClr val="lt1"/>
              </a:buClr>
              <a:buSzPts val="3200"/>
              <a:buFont typeface="Lato"/>
              <a:buNone/>
              <a:defRPr>
                <a:solidFill>
                  <a:schemeClr val="lt1"/>
                </a:solidFill>
                <a:latin typeface="Lato"/>
                <a:ea typeface="Lato"/>
                <a:cs typeface="Lato"/>
                <a:sym typeface="Lato"/>
              </a:defRPr>
            </a:lvl2pPr>
            <a:lvl3pPr lvl="2" algn="ctr">
              <a:spcBef>
                <a:spcPts val="0"/>
              </a:spcBef>
              <a:spcAft>
                <a:spcPts val="0"/>
              </a:spcAft>
              <a:buClr>
                <a:schemeClr val="lt1"/>
              </a:buClr>
              <a:buSzPts val="3200"/>
              <a:buFont typeface="Lato"/>
              <a:buNone/>
              <a:defRPr>
                <a:solidFill>
                  <a:schemeClr val="lt1"/>
                </a:solidFill>
                <a:latin typeface="Lato"/>
                <a:ea typeface="Lato"/>
                <a:cs typeface="Lato"/>
                <a:sym typeface="Lato"/>
              </a:defRPr>
            </a:lvl3pPr>
            <a:lvl4pPr lvl="3" algn="ctr">
              <a:spcBef>
                <a:spcPts val="0"/>
              </a:spcBef>
              <a:spcAft>
                <a:spcPts val="0"/>
              </a:spcAft>
              <a:buClr>
                <a:schemeClr val="lt1"/>
              </a:buClr>
              <a:buSzPts val="3200"/>
              <a:buFont typeface="Lato"/>
              <a:buNone/>
              <a:defRPr>
                <a:solidFill>
                  <a:schemeClr val="lt1"/>
                </a:solidFill>
                <a:latin typeface="Lato"/>
                <a:ea typeface="Lato"/>
                <a:cs typeface="Lato"/>
                <a:sym typeface="Lato"/>
              </a:defRPr>
            </a:lvl4pPr>
            <a:lvl5pPr lvl="4" algn="ctr">
              <a:spcBef>
                <a:spcPts val="0"/>
              </a:spcBef>
              <a:spcAft>
                <a:spcPts val="0"/>
              </a:spcAft>
              <a:buClr>
                <a:schemeClr val="lt1"/>
              </a:buClr>
              <a:buSzPts val="3200"/>
              <a:buFont typeface="Lato"/>
              <a:buNone/>
              <a:defRPr>
                <a:solidFill>
                  <a:schemeClr val="lt1"/>
                </a:solidFill>
                <a:latin typeface="Lato"/>
                <a:ea typeface="Lato"/>
                <a:cs typeface="Lato"/>
                <a:sym typeface="Lato"/>
              </a:defRPr>
            </a:lvl5pPr>
            <a:lvl6pPr lvl="5" algn="ctr">
              <a:spcBef>
                <a:spcPts val="0"/>
              </a:spcBef>
              <a:spcAft>
                <a:spcPts val="0"/>
              </a:spcAft>
              <a:buClr>
                <a:schemeClr val="lt1"/>
              </a:buClr>
              <a:buSzPts val="3200"/>
              <a:buFont typeface="Lato"/>
              <a:buNone/>
              <a:defRPr>
                <a:solidFill>
                  <a:schemeClr val="lt1"/>
                </a:solidFill>
                <a:latin typeface="Lato"/>
                <a:ea typeface="Lato"/>
                <a:cs typeface="Lato"/>
                <a:sym typeface="Lato"/>
              </a:defRPr>
            </a:lvl6pPr>
            <a:lvl7pPr lvl="6" algn="ctr">
              <a:spcBef>
                <a:spcPts val="0"/>
              </a:spcBef>
              <a:spcAft>
                <a:spcPts val="0"/>
              </a:spcAft>
              <a:buClr>
                <a:schemeClr val="lt1"/>
              </a:buClr>
              <a:buSzPts val="3200"/>
              <a:buFont typeface="Lato"/>
              <a:buNone/>
              <a:defRPr>
                <a:solidFill>
                  <a:schemeClr val="lt1"/>
                </a:solidFill>
                <a:latin typeface="Lato"/>
                <a:ea typeface="Lato"/>
                <a:cs typeface="Lato"/>
                <a:sym typeface="Lato"/>
              </a:defRPr>
            </a:lvl7pPr>
            <a:lvl8pPr lvl="7" algn="ctr">
              <a:spcBef>
                <a:spcPts val="0"/>
              </a:spcBef>
              <a:spcAft>
                <a:spcPts val="0"/>
              </a:spcAft>
              <a:buClr>
                <a:schemeClr val="lt1"/>
              </a:buClr>
              <a:buSzPts val="3200"/>
              <a:buFont typeface="Lato"/>
              <a:buNone/>
              <a:defRPr>
                <a:solidFill>
                  <a:schemeClr val="lt1"/>
                </a:solidFill>
                <a:latin typeface="Lato"/>
                <a:ea typeface="Lato"/>
                <a:cs typeface="Lato"/>
                <a:sym typeface="Lato"/>
              </a:defRPr>
            </a:lvl8pPr>
            <a:lvl9pPr lvl="8" algn="ctr">
              <a:spcBef>
                <a:spcPts val="0"/>
              </a:spcBef>
              <a:spcAft>
                <a:spcPts val="0"/>
              </a:spcAft>
              <a:buClr>
                <a:schemeClr val="lt1"/>
              </a:buClr>
              <a:buSzPts val="3200"/>
              <a:buFont typeface="Lato"/>
              <a:buNone/>
              <a:defRPr>
                <a:solidFill>
                  <a:schemeClr val="lt1"/>
                </a:solidFill>
                <a:latin typeface="Lato"/>
                <a:ea typeface="Lato"/>
                <a:cs typeface="Lato"/>
                <a:sym typeface="Lato"/>
              </a:defRPr>
            </a:lvl9pPr>
          </a:lstStyle>
          <a:p>
            <a:endParaRPr/>
          </a:p>
        </p:txBody>
      </p:sp>
      <p:sp>
        <p:nvSpPr>
          <p:cNvPr id="13" name="Google Shape;13;p2"/>
          <p:cNvSpPr txBox="1">
            <a:spLocks noGrp="1"/>
          </p:cNvSpPr>
          <p:nvPr>
            <p:ph type="subTitle" idx="1"/>
          </p:nvPr>
        </p:nvSpPr>
        <p:spPr>
          <a:xfrm>
            <a:off x="3096363" y="3266930"/>
            <a:ext cx="2951400" cy="701400"/>
          </a:xfrm>
          <a:prstGeom prst="rect">
            <a:avLst/>
          </a:prstGeom>
        </p:spPr>
        <p:txBody>
          <a:bodyPr spcFirstLastPara="1" wrap="square" lIns="91425" tIns="91425" rIns="91425" bIns="91425" anchor="b" anchorCtr="0">
            <a:noAutofit/>
          </a:bodyPr>
          <a:lstStyle>
            <a:lvl1pPr lvl="0" algn="ctr">
              <a:lnSpc>
                <a:spcPct val="100000"/>
              </a:lnSpc>
              <a:spcBef>
                <a:spcPts val="0"/>
              </a:spcBef>
              <a:spcAft>
                <a:spcPts val="0"/>
              </a:spcAft>
              <a:buClr>
                <a:schemeClr val="lt1"/>
              </a:buClr>
              <a:buSzPts val="1800"/>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9pPr>
          </a:lstStyle>
          <a:p>
            <a:endParaRPr/>
          </a:p>
        </p:txBody>
      </p:sp>
      <p:sp>
        <p:nvSpPr>
          <p:cNvPr id="14" name="Google Shape;14;p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11"/>
          <p:cNvSpPr txBox="1">
            <a:spLocks noGrp="1"/>
          </p:cNvSpPr>
          <p:nvPr>
            <p:ph type="title" hasCustomPrompt="1"/>
          </p:nvPr>
        </p:nvSpPr>
        <p:spPr>
          <a:xfrm>
            <a:off x="311700" y="1233100"/>
            <a:ext cx="8520600" cy="1610100"/>
          </a:xfrm>
          <a:prstGeom prst="rect">
            <a:avLst/>
          </a:prstGeom>
        </p:spPr>
        <p:txBody>
          <a:bodyPr spcFirstLastPara="1" wrap="square" lIns="91425" tIns="91425" rIns="91425" bIns="91425" anchor="b" anchorCtr="0">
            <a:noAutofit/>
          </a:bodyPr>
          <a:lstStyle>
            <a:lvl1pPr lvl="0" algn="ctr">
              <a:spcBef>
                <a:spcPts val="0"/>
              </a:spcBef>
              <a:spcAft>
                <a:spcPts val="0"/>
              </a:spcAft>
              <a:buSzPts val="10000"/>
              <a:buFont typeface="Lato"/>
              <a:buNone/>
              <a:defRPr sz="10000">
                <a:latin typeface="Lato"/>
                <a:ea typeface="Lato"/>
                <a:cs typeface="Lato"/>
                <a:sym typeface="Lato"/>
              </a:defRPr>
            </a:lvl1pPr>
            <a:lvl2pPr lvl="1" algn="ctr">
              <a:spcBef>
                <a:spcPts val="0"/>
              </a:spcBef>
              <a:spcAft>
                <a:spcPts val="0"/>
              </a:spcAft>
              <a:buSzPts val="10000"/>
              <a:buFont typeface="Lato"/>
              <a:buNone/>
              <a:defRPr sz="10000">
                <a:latin typeface="Lato"/>
                <a:ea typeface="Lato"/>
                <a:cs typeface="Lato"/>
                <a:sym typeface="Lato"/>
              </a:defRPr>
            </a:lvl2pPr>
            <a:lvl3pPr lvl="2" algn="ctr">
              <a:spcBef>
                <a:spcPts val="0"/>
              </a:spcBef>
              <a:spcAft>
                <a:spcPts val="0"/>
              </a:spcAft>
              <a:buSzPts val="10000"/>
              <a:buFont typeface="Lato"/>
              <a:buNone/>
              <a:defRPr sz="10000">
                <a:latin typeface="Lato"/>
                <a:ea typeface="Lato"/>
                <a:cs typeface="Lato"/>
                <a:sym typeface="Lato"/>
              </a:defRPr>
            </a:lvl3pPr>
            <a:lvl4pPr lvl="3" algn="ctr">
              <a:spcBef>
                <a:spcPts val="0"/>
              </a:spcBef>
              <a:spcAft>
                <a:spcPts val="0"/>
              </a:spcAft>
              <a:buSzPts val="10000"/>
              <a:buFont typeface="Lato"/>
              <a:buNone/>
              <a:defRPr sz="10000">
                <a:latin typeface="Lato"/>
                <a:ea typeface="Lato"/>
                <a:cs typeface="Lato"/>
                <a:sym typeface="Lato"/>
              </a:defRPr>
            </a:lvl4pPr>
            <a:lvl5pPr lvl="4" algn="ctr">
              <a:spcBef>
                <a:spcPts val="0"/>
              </a:spcBef>
              <a:spcAft>
                <a:spcPts val="0"/>
              </a:spcAft>
              <a:buSzPts val="10000"/>
              <a:buFont typeface="Lato"/>
              <a:buNone/>
              <a:defRPr sz="10000">
                <a:latin typeface="Lato"/>
                <a:ea typeface="Lato"/>
                <a:cs typeface="Lato"/>
                <a:sym typeface="Lato"/>
              </a:defRPr>
            </a:lvl5pPr>
            <a:lvl6pPr lvl="5" algn="ctr">
              <a:spcBef>
                <a:spcPts val="0"/>
              </a:spcBef>
              <a:spcAft>
                <a:spcPts val="0"/>
              </a:spcAft>
              <a:buSzPts val="10000"/>
              <a:buFont typeface="Lato"/>
              <a:buNone/>
              <a:defRPr sz="10000">
                <a:latin typeface="Lato"/>
                <a:ea typeface="Lato"/>
                <a:cs typeface="Lato"/>
                <a:sym typeface="Lato"/>
              </a:defRPr>
            </a:lvl6pPr>
            <a:lvl7pPr lvl="6" algn="ctr">
              <a:spcBef>
                <a:spcPts val="0"/>
              </a:spcBef>
              <a:spcAft>
                <a:spcPts val="0"/>
              </a:spcAft>
              <a:buSzPts val="10000"/>
              <a:buFont typeface="Lato"/>
              <a:buNone/>
              <a:defRPr sz="10000">
                <a:latin typeface="Lato"/>
                <a:ea typeface="Lato"/>
                <a:cs typeface="Lato"/>
                <a:sym typeface="Lato"/>
              </a:defRPr>
            </a:lvl7pPr>
            <a:lvl8pPr lvl="7" algn="ctr">
              <a:spcBef>
                <a:spcPts val="0"/>
              </a:spcBef>
              <a:spcAft>
                <a:spcPts val="0"/>
              </a:spcAft>
              <a:buSzPts val="10000"/>
              <a:buFont typeface="Lato"/>
              <a:buNone/>
              <a:defRPr sz="10000">
                <a:latin typeface="Lato"/>
                <a:ea typeface="Lato"/>
                <a:cs typeface="Lato"/>
                <a:sym typeface="Lato"/>
              </a:defRPr>
            </a:lvl8pPr>
            <a:lvl9pPr lvl="8" algn="ctr">
              <a:spcBef>
                <a:spcPts val="0"/>
              </a:spcBef>
              <a:spcAft>
                <a:spcPts val="0"/>
              </a:spcAft>
              <a:buSzPts val="10000"/>
              <a:buFont typeface="Lato"/>
              <a:buNone/>
              <a:defRPr sz="10000">
                <a:latin typeface="Lato"/>
                <a:ea typeface="Lato"/>
                <a:cs typeface="Lato"/>
                <a:sym typeface="Lato"/>
              </a:defRPr>
            </a:lvl9pPr>
          </a:lstStyle>
          <a:p>
            <a:r>
              <a:t>xx%</a:t>
            </a:r>
          </a:p>
        </p:txBody>
      </p:sp>
      <p:sp>
        <p:nvSpPr>
          <p:cNvPr id="51" name="Google Shape;51;p11"/>
          <p:cNvSpPr txBox="1">
            <a:spLocks noGrp="1"/>
          </p:cNvSpPr>
          <p:nvPr>
            <p:ph type="body" idx="1"/>
          </p:nvPr>
        </p:nvSpPr>
        <p:spPr>
          <a:xfrm>
            <a:off x="311700" y="2919450"/>
            <a:ext cx="85206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509550" y="1423875"/>
            <a:ext cx="8124900" cy="17982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1pPr>
            <a:lvl2pPr lvl="1"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2pPr>
            <a:lvl3pPr lvl="2"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3pPr>
            <a:lvl4pPr lvl="3"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4pPr>
            <a:lvl5pPr lvl="4"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5pPr>
            <a:lvl6pPr lvl="5"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6pPr>
            <a:lvl7pPr lvl="6"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7pPr>
            <a:lvl8pPr lvl="7"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8pPr>
            <a:lvl9pPr lvl="8"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9pPr>
          </a:lstStyle>
          <a:p>
            <a:endParaRPr/>
          </a:p>
        </p:txBody>
      </p:sp>
      <p:sp>
        <p:nvSpPr>
          <p:cNvPr id="17" name="Google Shape;17;p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1" name="Google Shape;21;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2" name="Google Shape;22;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5" name="Google Shape;25;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Google Shape;26;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30" name="Google Shape;30;p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 name="Google Shape;33;p7"/>
          <p:cNvSpPr txBox="1">
            <a:spLocks noGrp="1"/>
          </p:cNvSpPr>
          <p:nvPr>
            <p:ph type="body" idx="1"/>
          </p:nvPr>
        </p:nvSpPr>
        <p:spPr>
          <a:xfrm>
            <a:off x="311700" y="1391378"/>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2"/>
        </a:solidFill>
        <a:effectLst/>
      </p:bgPr>
    </p:bg>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Font typeface="Lato"/>
              <a:buNone/>
              <a:defRPr sz="4800" b="0">
                <a:solidFill>
                  <a:schemeClr val="lt1"/>
                </a:solidFill>
                <a:latin typeface="Lato"/>
                <a:ea typeface="Lato"/>
                <a:cs typeface="Lato"/>
                <a:sym typeface="Lato"/>
              </a:defRPr>
            </a:lvl1pPr>
            <a:lvl2pPr lvl="1">
              <a:spcBef>
                <a:spcPts val="0"/>
              </a:spcBef>
              <a:spcAft>
                <a:spcPts val="0"/>
              </a:spcAft>
              <a:buClr>
                <a:schemeClr val="lt1"/>
              </a:buClr>
              <a:buSzPts val="4800"/>
              <a:buFont typeface="Lato"/>
              <a:buNone/>
              <a:defRPr sz="4800" b="0">
                <a:solidFill>
                  <a:schemeClr val="lt1"/>
                </a:solidFill>
                <a:latin typeface="Lato"/>
                <a:ea typeface="Lato"/>
                <a:cs typeface="Lato"/>
                <a:sym typeface="Lato"/>
              </a:defRPr>
            </a:lvl2pPr>
            <a:lvl3pPr lvl="2">
              <a:spcBef>
                <a:spcPts val="0"/>
              </a:spcBef>
              <a:spcAft>
                <a:spcPts val="0"/>
              </a:spcAft>
              <a:buClr>
                <a:schemeClr val="lt1"/>
              </a:buClr>
              <a:buSzPts val="4800"/>
              <a:buFont typeface="Lato"/>
              <a:buNone/>
              <a:defRPr sz="4800" b="0">
                <a:solidFill>
                  <a:schemeClr val="lt1"/>
                </a:solidFill>
                <a:latin typeface="Lato"/>
                <a:ea typeface="Lato"/>
                <a:cs typeface="Lato"/>
                <a:sym typeface="Lato"/>
              </a:defRPr>
            </a:lvl3pPr>
            <a:lvl4pPr lvl="3">
              <a:spcBef>
                <a:spcPts val="0"/>
              </a:spcBef>
              <a:spcAft>
                <a:spcPts val="0"/>
              </a:spcAft>
              <a:buClr>
                <a:schemeClr val="lt1"/>
              </a:buClr>
              <a:buSzPts val="4800"/>
              <a:buFont typeface="Lato"/>
              <a:buNone/>
              <a:defRPr sz="4800" b="0">
                <a:solidFill>
                  <a:schemeClr val="lt1"/>
                </a:solidFill>
                <a:latin typeface="Lato"/>
                <a:ea typeface="Lato"/>
                <a:cs typeface="Lato"/>
                <a:sym typeface="Lato"/>
              </a:defRPr>
            </a:lvl4pPr>
            <a:lvl5pPr lvl="4">
              <a:spcBef>
                <a:spcPts val="0"/>
              </a:spcBef>
              <a:spcAft>
                <a:spcPts val="0"/>
              </a:spcAft>
              <a:buClr>
                <a:schemeClr val="lt1"/>
              </a:buClr>
              <a:buSzPts val="4800"/>
              <a:buFont typeface="Lato"/>
              <a:buNone/>
              <a:defRPr sz="4800" b="0">
                <a:solidFill>
                  <a:schemeClr val="lt1"/>
                </a:solidFill>
                <a:latin typeface="Lato"/>
                <a:ea typeface="Lato"/>
                <a:cs typeface="Lato"/>
                <a:sym typeface="Lato"/>
              </a:defRPr>
            </a:lvl5pPr>
            <a:lvl6pPr lvl="5">
              <a:spcBef>
                <a:spcPts val="0"/>
              </a:spcBef>
              <a:spcAft>
                <a:spcPts val="0"/>
              </a:spcAft>
              <a:buClr>
                <a:schemeClr val="lt1"/>
              </a:buClr>
              <a:buSzPts val="4800"/>
              <a:buFont typeface="Lato"/>
              <a:buNone/>
              <a:defRPr sz="4800" b="0">
                <a:solidFill>
                  <a:schemeClr val="lt1"/>
                </a:solidFill>
                <a:latin typeface="Lato"/>
                <a:ea typeface="Lato"/>
                <a:cs typeface="Lato"/>
                <a:sym typeface="Lato"/>
              </a:defRPr>
            </a:lvl6pPr>
            <a:lvl7pPr lvl="6">
              <a:spcBef>
                <a:spcPts val="0"/>
              </a:spcBef>
              <a:spcAft>
                <a:spcPts val="0"/>
              </a:spcAft>
              <a:buClr>
                <a:schemeClr val="lt1"/>
              </a:buClr>
              <a:buSzPts val="4800"/>
              <a:buFont typeface="Lato"/>
              <a:buNone/>
              <a:defRPr sz="4800" b="0">
                <a:solidFill>
                  <a:schemeClr val="lt1"/>
                </a:solidFill>
                <a:latin typeface="Lato"/>
                <a:ea typeface="Lato"/>
                <a:cs typeface="Lato"/>
                <a:sym typeface="Lato"/>
              </a:defRPr>
            </a:lvl7pPr>
            <a:lvl8pPr lvl="7">
              <a:spcBef>
                <a:spcPts val="0"/>
              </a:spcBef>
              <a:spcAft>
                <a:spcPts val="0"/>
              </a:spcAft>
              <a:buClr>
                <a:schemeClr val="lt1"/>
              </a:buClr>
              <a:buSzPts val="4800"/>
              <a:buFont typeface="Lato"/>
              <a:buNone/>
              <a:defRPr sz="4800" b="0">
                <a:solidFill>
                  <a:schemeClr val="lt1"/>
                </a:solidFill>
                <a:latin typeface="Lato"/>
                <a:ea typeface="Lato"/>
                <a:cs typeface="Lato"/>
                <a:sym typeface="Lato"/>
              </a:defRPr>
            </a:lvl8pPr>
            <a:lvl9pPr lvl="8">
              <a:spcBef>
                <a:spcPts val="0"/>
              </a:spcBef>
              <a:spcAft>
                <a:spcPts val="0"/>
              </a:spcAft>
              <a:buClr>
                <a:schemeClr val="lt1"/>
              </a:buClr>
              <a:buSzPts val="4800"/>
              <a:buFont typeface="Lato"/>
              <a:buNone/>
              <a:defRPr sz="4800" b="0">
                <a:solidFill>
                  <a:schemeClr val="lt1"/>
                </a:solidFill>
                <a:latin typeface="Lato"/>
                <a:ea typeface="Lato"/>
                <a:cs typeface="Lato"/>
                <a:sym typeface="Lato"/>
              </a:defRPr>
            </a:lvl9pPr>
          </a:lstStyle>
          <a:p>
            <a:endParaRPr/>
          </a:p>
        </p:txBody>
      </p:sp>
      <p:sp>
        <p:nvSpPr>
          <p:cNvPr id="37" name="Google Shape;37;p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sp>
        <p:nvSpPr>
          <p:cNvPr id="39" name="Google Shape;39;p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0" name="Google Shape;40;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1" name="Google Shape;41;p9"/>
          <p:cNvSpPr txBox="1">
            <a:spLocks noGrp="1"/>
          </p:cNvSpPr>
          <p:nvPr>
            <p:ph type="title"/>
          </p:nvPr>
        </p:nvSpPr>
        <p:spPr>
          <a:xfrm>
            <a:off x="265500" y="1107950"/>
            <a:ext cx="4045200" cy="16836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Google Shape;42;p9"/>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4" name="Google Shape;44;p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7" name="Google Shape;47;p10"/>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coral">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91350"/>
            <a:ext cx="8520600" cy="6261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marL="914400" lvl="1"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theelearningcoach.com/learning/metacognition-and-learning/"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hyperlink" Target="https://cft.vanderbilt.edu/guides-sub-pages/metacognition/" TargetMode="External"/><Relationship Id="rId5" Type="http://schemas.openxmlformats.org/officeDocument/2006/relationships/hyperlink" Target="https://www.edutopia.org/blog/8-pathways-metacognition-in-classroom-marilyn-price-mitchell" TargetMode="External"/><Relationship Id="rId4" Type="http://schemas.openxmlformats.org/officeDocument/2006/relationships/hyperlink" Target="https://www.ldatschool.ca/metacognitive-strategies-or-thinking-about-my-thinkin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cft.vanderbilt.edu/guides-sub-pages/metacognition/"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hyperlink" Target="https://busyteacher.org/22485-reading-9-follow-up-activities.html" TargetMode="External"/><Relationship Id="rId5" Type="http://schemas.openxmlformats.org/officeDocument/2006/relationships/hyperlink" Target="https://www.edutopia.org/blog/8-pathways-metacognition-in-classroom-marilyn-price-mitchell" TargetMode="External"/><Relationship Id="rId4" Type="http://schemas.openxmlformats.org/officeDocument/2006/relationships/hyperlink" Target="https://edservices.wiley.com/metacognition-in-classroom-activiti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3096375" y="1100525"/>
            <a:ext cx="2951400" cy="1584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Metacognitive Instructional Strategies</a:t>
            </a:r>
            <a:endParaRPr/>
          </a:p>
        </p:txBody>
      </p:sp>
      <p:sp>
        <p:nvSpPr>
          <p:cNvPr id="60" name="Google Shape;60;p13"/>
          <p:cNvSpPr txBox="1">
            <a:spLocks noGrp="1"/>
          </p:cNvSpPr>
          <p:nvPr>
            <p:ph type="subTitle" idx="1"/>
          </p:nvPr>
        </p:nvSpPr>
        <p:spPr>
          <a:xfrm>
            <a:off x="3096363" y="3266930"/>
            <a:ext cx="2951400" cy="701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By Jordyn Neufeld, Jenn New, Paige Doud and Roshni Raj</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Google Shape;334;p66"/>
          <p:cNvSpPr txBox="1">
            <a:spLocks noGrp="1"/>
          </p:cNvSpPr>
          <p:nvPr>
            <p:ph type="title"/>
          </p:nvPr>
        </p:nvSpPr>
        <p:spPr>
          <a:xfrm>
            <a:off x="311700" y="101700"/>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References:</a:t>
            </a:r>
            <a:endParaRPr/>
          </a:p>
        </p:txBody>
      </p:sp>
      <p:sp>
        <p:nvSpPr>
          <p:cNvPr id="335" name="Google Shape;335;p66"/>
          <p:cNvSpPr txBox="1">
            <a:spLocks noGrp="1"/>
          </p:cNvSpPr>
          <p:nvPr>
            <p:ph type="body" idx="1"/>
          </p:nvPr>
        </p:nvSpPr>
        <p:spPr>
          <a:xfrm>
            <a:off x="311700" y="917725"/>
            <a:ext cx="8520600" cy="3039600"/>
          </a:xfrm>
          <a:prstGeom prst="rect">
            <a:avLst/>
          </a:prstGeom>
        </p:spPr>
        <p:txBody>
          <a:bodyPr spcFirstLastPara="1" wrap="square" lIns="91425" tIns="91425" rIns="91425" bIns="91425" anchor="t" anchorCtr="0">
            <a:noAutofit/>
          </a:bodyPr>
          <a:lstStyle/>
          <a:p>
            <a:pPr marL="457200" lvl="0" indent="-304800" algn="l" rtl="0">
              <a:spcBef>
                <a:spcPts val="0"/>
              </a:spcBef>
              <a:spcAft>
                <a:spcPts val="0"/>
              </a:spcAft>
              <a:buSzPts val="1200"/>
              <a:buAutoNum type="arabicPeriod"/>
            </a:pPr>
            <a:r>
              <a:rPr lang="en" sz="1200"/>
              <a:t>Lynch, J., Ferguson, K., Winch, G., Ross Johnston, R., March, P., Ljungdahl, L. D., Holliday, M., (2017). </a:t>
            </a:r>
            <a:r>
              <a:rPr lang="en" sz="1200" i="1"/>
              <a:t>Literacy: Reading, Writing and Children’s Literature </a:t>
            </a:r>
            <a:r>
              <a:rPr lang="en" sz="1200"/>
              <a:t>(Canadian ed., 2017). Don Mill: ON: Oxford University Press</a:t>
            </a:r>
            <a:endParaRPr sz="1200"/>
          </a:p>
          <a:p>
            <a:pPr marL="457200" lvl="0" indent="-304800" algn="l" rtl="0">
              <a:spcBef>
                <a:spcPts val="0"/>
              </a:spcBef>
              <a:spcAft>
                <a:spcPts val="0"/>
              </a:spcAft>
              <a:buSzPts val="1200"/>
              <a:buAutoNum type="arabicPeriod"/>
            </a:pPr>
            <a:r>
              <a:rPr lang="en" sz="1200"/>
              <a:t>Malamed, C. (2012, July 11). </a:t>
            </a:r>
            <a:r>
              <a:rPr lang="en" sz="1200" i="1"/>
              <a:t>Metacognition and learning: Strategies for instructional design. </a:t>
            </a:r>
            <a:r>
              <a:rPr lang="en" sz="1200"/>
              <a:t>The eLearning Coach. Retrieved from </a:t>
            </a:r>
            <a:r>
              <a:rPr lang="en" sz="1200" u="sng">
                <a:solidFill>
                  <a:schemeClr val="hlink"/>
                </a:solidFill>
                <a:hlinkClick r:id="rId3"/>
              </a:rPr>
              <a:t>http://theelearningcoach.com/learning/metacognition-and-learning/</a:t>
            </a:r>
            <a:r>
              <a:rPr lang="en" sz="1200"/>
              <a:t> </a:t>
            </a:r>
            <a:endParaRPr sz="1200"/>
          </a:p>
          <a:p>
            <a:pPr marL="457200" lvl="0" indent="-304800" algn="l" rtl="0">
              <a:spcBef>
                <a:spcPts val="0"/>
              </a:spcBef>
              <a:spcAft>
                <a:spcPts val="0"/>
              </a:spcAft>
              <a:buSzPts val="1200"/>
              <a:buAutoNum type="arabicPeriod"/>
            </a:pPr>
            <a:r>
              <a:rPr lang="en" sz="1200"/>
              <a:t>Perras, C. (n.d.).  </a:t>
            </a:r>
            <a:r>
              <a:rPr lang="en" sz="1200" i="1"/>
              <a:t>Metacognitive strategies or “thinking about my thinking”</a:t>
            </a:r>
            <a:r>
              <a:rPr lang="en" sz="1200"/>
              <a:t>. LDatschool. Retrieved from </a:t>
            </a:r>
            <a:r>
              <a:rPr lang="en" sz="1200" u="sng">
                <a:solidFill>
                  <a:schemeClr val="hlink"/>
                </a:solidFill>
                <a:hlinkClick r:id="rId4"/>
              </a:rPr>
              <a:t>https://www.ldatschool.ca/metacognitive-strategies-or-thinking-about-my-thinking/</a:t>
            </a:r>
            <a:endParaRPr sz="1200"/>
          </a:p>
          <a:p>
            <a:pPr marL="457200" lvl="0" indent="-304800" algn="l" rtl="0">
              <a:spcBef>
                <a:spcPts val="0"/>
              </a:spcBef>
              <a:spcAft>
                <a:spcPts val="0"/>
              </a:spcAft>
              <a:buSzPts val="1200"/>
              <a:buAutoNum type="arabicPeriod"/>
            </a:pPr>
            <a:r>
              <a:rPr lang="en" sz="1200"/>
              <a:t>Price-Mitchell, Marilyn. (2015, April 15). </a:t>
            </a:r>
            <a:r>
              <a:rPr lang="en" sz="1200" i="1"/>
              <a:t>Metacognition: Nurturing Self-Awareness in the Classroom. </a:t>
            </a:r>
            <a:r>
              <a:rPr lang="en" sz="1200"/>
              <a:t>Edutopia. Retrieved from </a:t>
            </a:r>
            <a:r>
              <a:rPr lang="en" sz="1200" u="sng">
                <a:solidFill>
                  <a:schemeClr val="hlink"/>
                </a:solidFill>
                <a:hlinkClick r:id="rId5"/>
              </a:rPr>
              <a:t>https://www.edutopia.org/blog/8-pathways-metacognition-in-classroom-marilyn-price-mitchell</a:t>
            </a:r>
            <a:r>
              <a:rPr lang="en" sz="1200"/>
              <a:t> </a:t>
            </a:r>
            <a:endParaRPr sz="1200"/>
          </a:p>
          <a:p>
            <a:pPr marL="457200" lvl="0" indent="-304800" algn="l" rtl="0">
              <a:spcBef>
                <a:spcPts val="0"/>
              </a:spcBef>
              <a:spcAft>
                <a:spcPts val="0"/>
              </a:spcAft>
              <a:buSzPts val="1200"/>
              <a:buAutoNum type="arabicPeriod"/>
            </a:pPr>
            <a:r>
              <a:rPr lang="en" sz="1200"/>
              <a:t>Mcdaniel, R. (2020, March 27). Metacognition. Retrieved November 02, 2020, from </a:t>
            </a:r>
            <a:r>
              <a:rPr lang="en" sz="1200" u="sng">
                <a:solidFill>
                  <a:schemeClr val="hlink"/>
                </a:solidFill>
                <a:hlinkClick r:id="rId6"/>
              </a:rPr>
              <a:t>https://cft.vanderbilt.edu/guides-sub-pages/metacognition/</a:t>
            </a:r>
            <a:endParaRPr sz="1200"/>
          </a:p>
          <a:p>
            <a:pPr marL="457200" lvl="0" indent="0" algn="l" rtl="0">
              <a:spcBef>
                <a:spcPts val="1200"/>
              </a:spcBef>
              <a:spcAft>
                <a:spcPts val="0"/>
              </a:spcAft>
              <a:buNone/>
            </a:pPr>
            <a:endParaRPr sz="1200"/>
          </a:p>
          <a:p>
            <a:pPr marL="457200" lvl="0" indent="0" algn="l" rtl="0">
              <a:spcBef>
                <a:spcPts val="1200"/>
              </a:spcBef>
              <a:spcAft>
                <a:spcPts val="0"/>
              </a:spcAft>
              <a:buNone/>
            </a:pPr>
            <a:endParaRPr sz="1200"/>
          </a:p>
          <a:p>
            <a:pPr marL="457200" lvl="0" indent="0" algn="l" rtl="0">
              <a:spcBef>
                <a:spcPts val="1200"/>
              </a:spcBef>
              <a:spcAft>
                <a:spcPts val="1600"/>
              </a:spcAft>
              <a:buNone/>
            </a:pPr>
            <a:endParaRPr sz="12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body" idx="1"/>
          </p:nvPr>
        </p:nvSpPr>
        <p:spPr>
          <a:xfrm>
            <a:off x="0" y="0"/>
            <a:ext cx="9144000" cy="51435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sz="2800" u="sng">
                <a:solidFill>
                  <a:schemeClr val="dk1"/>
                </a:solidFill>
              </a:rPr>
              <a:t>Metacognition</a:t>
            </a:r>
            <a:endParaRPr sz="2800" u="sng">
              <a:solidFill>
                <a:schemeClr val="dk1"/>
              </a:solidFill>
            </a:endParaRPr>
          </a:p>
          <a:p>
            <a:pPr marL="0" lvl="0" indent="0" algn="l" rtl="0">
              <a:lnSpc>
                <a:spcPct val="100000"/>
              </a:lnSpc>
              <a:spcBef>
                <a:spcPts val="0"/>
              </a:spcBef>
              <a:spcAft>
                <a:spcPts val="0"/>
              </a:spcAft>
              <a:buNone/>
            </a:pPr>
            <a:endParaRPr/>
          </a:p>
          <a:p>
            <a:pPr marL="457200" lvl="0" indent="-342900" algn="l" rtl="0">
              <a:lnSpc>
                <a:spcPct val="100000"/>
              </a:lnSpc>
              <a:spcBef>
                <a:spcPts val="0"/>
              </a:spcBef>
              <a:spcAft>
                <a:spcPts val="0"/>
              </a:spcAft>
              <a:buClr>
                <a:srgbClr val="000000"/>
              </a:buClr>
              <a:buSzPts val="1800"/>
              <a:buChar char="●"/>
            </a:pPr>
            <a:r>
              <a:rPr lang="en">
                <a:solidFill>
                  <a:srgbClr val="000000"/>
                </a:solidFill>
              </a:rPr>
              <a:t>“Thinking about thinking”</a:t>
            </a:r>
            <a:endParaRPr>
              <a:solidFill>
                <a:srgbClr val="000000"/>
              </a:solidFill>
            </a:endParaRPr>
          </a:p>
          <a:p>
            <a:pPr marL="457200" lvl="0" indent="0" algn="l" rtl="0">
              <a:lnSpc>
                <a:spcPct val="100000"/>
              </a:lnSpc>
              <a:spcBef>
                <a:spcPts val="0"/>
              </a:spcBef>
              <a:spcAft>
                <a:spcPts val="0"/>
              </a:spcAft>
              <a:buNone/>
            </a:pPr>
            <a:endParaRPr>
              <a:solidFill>
                <a:srgbClr val="000000"/>
              </a:solidFill>
            </a:endParaRPr>
          </a:p>
          <a:p>
            <a:pPr marL="0" lvl="0" indent="0" algn="ctr" rtl="0">
              <a:lnSpc>
                <a:spcPct val="100000"/>
              </a:lnSpc>
              <a:spcBef>
                <a:spcPts val="0"/>
              </a:spcBef>
              <a:spcAft>
                <a:spcPts val="0"/>
              </a:spcAft>
              <a:buNone/>
            </a:pPr>
            <a:r>
              <a:rPr lang="en" sz="2800" u="sng">
                <a:solidFill>
                  <a:schemeClr val="dk1"/>
                </a:solidFill>
              </a:rPr>
              <a:t>Metacognitive Strategies </a:t>
            </a:r>
            <a:endParaRPr sz="2800" u="sng">
              <a:solidFill>
                <a:schemeClr val="dk1"/>
              </a:solidFill>
            </a:endParaRPr>
          </a:p>
          <a:p>
            <a:pPr marL="0" lvl="0" indent="0" algn="ctr" rtl="0">
              <a:lnSpc>
                <a:spcPct val="100000"/>
              </a:lnSpc>
              <a:spcBef>
                <a:spcPts val="0"/>
              </a:spcBef>
              <a:spcAft>
                <a:spcPts val="0"/>
              </a:spcAft>
              <a:buNone/>
            </a:pPr>
            <a:endParaRPr u="sng">
              <a:solidFill>
                <a:schemeClr val="dk1"/>
              </a:solidFill>
            </a:endParaRPr>
          </a:p>
          <a:p>
            <a:pPr marL="457200" lvl="0" indent="-342900" algn="l" rtl="0">
              <a:lnSpc>
                <a:spcPct val="100000"/>
              </a:lnSpc>
              <a:spcBef>
                <a:spcPts val="0"/>
              </a:spcBef>
              <a:spcAft>
                <a:spcPts val="0"/>
              </a:spcAft>
              <a:buClr>
                <a:srgbClr val="000000"/>
              </a:buClr>
              <a:buSzPts val="1800"/>
              <a:buChar char="●"/>
            </a:pPr>
            <a:r>
              <a:rPr lang="en">
                <a:solidFill>
                  <a:srgbClr val="000000"/>
                </a:solidFill>
              </a:rPr>
              <a:t>Helps students become more self-aware and more efficient independent thinkers</a:t>
            </a:r>
            <a:endParaRPr>
              <a:solidFill>
                <a:srgbClr val="000000"/>
              </a:solidFill>
            </a:endParaRPr>
          </a:p>
          <a:p>
            <a:pPr marL="457200" lvl="0" indent="-342900" algn="l" rtl="0">
              <a:lnSpc>
                <a:spcPct val="100000"/>
              </a:lnSpc>
              <a:spcBef>
                <a:spcPts val="0"/>
              </a:spcBef>
              <a:spcAft>
                <a:spcPts val="0"/>
              </a:spcAft>
              <a:buClr>
                <a:srgbClr val="000000"/>
              </a:buClr>
              <a:buSzPts val="1800"/>
              <a:buChar char="●"/>
            </a:pPr>
            <a:r>
              <a:rPr lang="en">
                <a:solidFill>
                  <a:srgbClr val="000000"/>
                </a:solidFill>
              </a:rPr>
              <a:t>Assists learners with exceptionalities become active participants with their learning</a:t>
            </a:r>
            <a:endParaRPr>
              <a:solidFill>
                <a:srgbClr val="000000"/>
              </a:solidFill>
            </a:endParaRPr>
          </a:p>
          <a:p>
            <a:pPr marL="457200" lvl="0" indent="-342900" algn="l" rtl="0">
              <a:lnSpc>
                <a:spcPct val="100000"/>
              </a:lnSpc>
              <a:spcBef>
                <a:spcPts val="0"/>
              </a:spcBef>
              <a:spcAft>
                <a:spcPts val="0"/>
              </a:spcAft>
              <a:buClr>
                <a:srgbClr val="000000"/>
              </a:buClr>
              <a:buSzPts val="1800"/>
              <a:buChar char="●"/>
            </a:pPr>
            <a:r>
              <a:rPr lang="en">
                <a:solidFill>
                  <a:srgbClr val="000000"/>
                </a:solidFill>
              </a:rPr>
              <a:t>Increases confidence  </a:t>
            </a:r>
            <a:endParaRPr>
              <a:solidFill>
                <a:srgbClr val="000000"/>
              </a:solidFill>
            </a:endParaRPr>
          </a:p>
          <a:p>
            <a:pPr marL="457200" lvl="0" indent="0" algn="l" rtl="0">
              <a:lnSpc>
                <a:spcPct val="100000"/>
              </a:lnSpc>
              <a:spcBef>
                <a:spcPts val="0"/>
              </a:spcBef>
              <a:spcAft>
                <a:spcPts val="0"/>
              </a:spcAft>
              <a:buNone/>
            </a:pPr>
            <a:endParaRPr>
              <a:solidFill>
                <a:srgbClr val="000000"/>
              </a:solidFill>
            </a:endParaRPr>
          </a:p>
          <a:p>
            <a:pPr marL="0" lvl="0" indent="0" algn="ctr" rtl="0">
              <a:lnSpc>
                <a:spcPct val="100000"/>
              </a:lnSpc>
              <a:spcBef>
                <a:spcPts val="0"/>
              </a:spcBef>
              <a:spcAft>
                <a:spcPts val="0"/>
              </a:spcAft>
              <a:buNone/>
            </a:pPr>
            <a:r>
              <a:rPr lang="en" sz="2800" u="sng">
                <a:solidFill>
                  <a:schemeClr val="dk1"/>
                </a:solidFill>
              </a:rPr>
              <a:t>Think Alouds</a:t>
            </a:r>
            <a:endParaRPr sz="2800" u="sng">
              <a:solidFill>
                <a:schemeClr val="dk1"/>
              </a:solidFill>
            </a:endParaRPr>
          </a:p>
          <a:p>
            <a:pPr marL="0" lvl="0" indent="0" algn="ctr" rtl="0">
              <a:lnSpc>
                <a:spcPct val="100000"/>
              </a:lnSpc>
              <a:spcBef>
                <a:spcPts val="0"/>
              </a:spcBef>
              <a:spcAft>
                <a:spcPts val="0"/>
              </a:spcAft>
              <a:buNone/>
            </a:pPr>
            <a:endParaRPr u="sng">
              <a:solidFill>
                <a:schemeClr val="dk1"/>
              </a:solidFill>
            </a:endParaRPr>
          </a:p>
          <a:p>
            <a:pPr marL="457200" lvl="0" indent="-342900" algn="l" rtl="0">
              <a:lnSpc>
                <a:spcPct val="100000"/>
              </a:lnSpc>
              <a:spcBef>
                <a:spcPts val="0"/>
              </a:spcBef>
              <a:spcAft>
                <a:spcPts val="0"/>
              </a:spcAft>
              <a:buClr>
                <a:srgbClr val="000000"/>
              </a:buClr>
              <a:buSzPts val="1800"/>
              <a:buChar char="●"/>
            </a:pPr>
            <a:r>
              <a:rPr lang="en">
                <a:solidFill>
                  <a:srgbClr val="000000"/>
                </a:solidFill>
              </a:rPr>
              <a:t>Metacognitive strategy for reading comprehension and problem solving</a:t>
            </a:r>
            <a:endParaRPr>
              <a:solidFill>
                <a:srgbClr val="000000"/>
              </a:solidFill>
            </a:endParaRPr>
          </a:p>
          <a:p>
            <a:pPr marL="457200" lvl="0" indent="-342900" algn="l" rtl="0">
              <a:lnSpc>
                <a:spcPct val="100000"/>
              </a:lnSpc>
              <a:spcBef>
                <a:spcPts val="0"/>
              </a:spcBef>
              <a:spcAft>
                <a:spcPts val="0"/>
              </a:spcAft>
              <a:buClr>
                <a:srgbClr val="000000"/>
              </a:buClr>
              <a:buSzPts val="1800"/>
              <a:buChar char="●"/>
            </a:pPr>
            <a:r>
              <a:rPr lang="en">
                <a:solidFill>
                  <a:srgbClr val="000000"/>
                </a:solidFill>
              </a:rPr>
              <a:t>Teaches learners how to work through understanding a task by thinking aloud and reporting their thoughts</a:t>
            </a:r>
            <a:endParaRPr u="sng">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293750"/>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How Does Metacognitive Processes Look in the Classroom?</a:t>
            </a:r>
            <a:endParaRPr/>
          </a:p>
        </p:txBody>
      </p:sp>
      <p:sp>
        <p:nvSpPr>
          <p:cNvPr id="71" name="Google Shape;71;p15"/>
          <p:cNvSpPr txBox="1">
            <a:spLocks noGrp="1"/>
          </p:cNvSpPr>
          <p:nvPr>
            <p:ph type="body" idx="1"/>
          </p:nvPr>
        </p:nvSpPr>
        <p:spPr>
          <a:xfrm>
            <a:off x="311700" y="1456450"/>
            <a:ext cx="8520600" cy="34164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SzPts val="1900"/>
              <a:buChar char="➔"/>
            </a:pPr>
            <a:r>
              <a:rPr lang="en" sz="1900"/>
              <a:t>Teach students how their brains are wired for growth</a:t>
            </a:r>
            <a:endParaRPr sz="1900"/>
          </a:p>
          <a:p>
            <a:pPr marL="457200" lvl="0" indent="-349250" algn="l" rtl="0">
              <a:spcBef>
                <a:spcPts val="0"/>
              </a:spcBef>
              <a:spcAft>
                <a:spcPts val="0"/>
              </a:spcAft>
              <a:buSzPts val="1900"/>
              <a:buChar char="➔"/>
            </a:pPr>
            <a:r>
              <a:rPr lang="en" sz="1900"/>
              <a:t>Let students practice recognizing what they don’t understand</a:t>
            </a:r>
            <a:endParaRPr sz="1900"/>
          </a:p>
          <a:p>
            <a:pPr marL="457200" lvl="0" indent="-349250" algn="l" rtl="0">
              <a:spcBef>
                <a:spcPts val="0"/>
              </a:spcBef>
              <a:spcAft>
                <a:spcPts val="0"/>
              </a:spcAft>
              <a:buSzPts val="1900"/>
              <a:buChar char="➔"/>
            </a:pPr>
            <a:r>
              <a:rPr lang="en" sz="1900"/>
              <a:t>Allow for opportunities to reflect on schoolwork</a:t>
            </a:r>
            <a:endParaRPr sz="1900"/>
          </a:p>
          <a:p>
            <a:pPr marL="457200" lvl="0" indent="-349250" algn="l" rtl="0">
              <a:spcBef>
                <a:spcPts val="0"/>
              </a:spcBef>
              <a:spcAft>
                <a:spcPts val="0"/>
              </a:spcAft>
              <a:buSzPts val="1900"/>
              <a:buChar char="➔"/>
            </a:pPr>
            <a:r>
              <a:rPr lang="en" sz="1900"/>
              <a:t>Have students keep learning journals</a:t>
            </a:r>
            <a:endParaRPr sz="1900"/>
          </a:p>
          <a:p>
            <a:pPr marL="914400" lvl="1" indent="-323850" algn="l" rtl="0">
              <a:spcBef>
                <a:spcPts val="0"/>
              </a:spcBef>
              <a:spcAft>
                <a:spcPts val="0"/>
              </a:spcAft>
              <a:buSzPts val="1500"/>
              <a:buChar char="◆"/>
            </a:pPr>
            <a:r>
              <a:rPr lang="en" sz="1500"/>
              <a:t>Creative thinking examples) mind maps, blogs, diaries, drawings, etc. </a:t>
            </a:r>
            <a:endParaRPr sz="1500"/>
          </a:p>
          <a:p>
            <a:pPr marL="914400" lvl="1" indent="-323850" algn="l" rtl="0">
              <a:spcBef>
                <a:spcPts val="0"/>
              </a:spcBef>
              <a:spcAft>
                <a:spcPts val="0"/>
              </a:spcAft>
              <a:buSzPts val="1500"/>
              <a:buChar char="◆"/>
            </a:pPr>
            <a:r>
              <a:rPr lang="en" sz="1500"/>
              <a:t>Question example) what was easiest to learn? Hardest? What worked well for me as a learner?</a:t>
            </a:r>
            <a:endParaRPr sz="1500"/>
          </a:p>
          <a:p>
            <a:pPr marL="457200" lvl="0" indent="-349250" algn="l" rtl="0">
              <a:spcBef>
                <a:spcPts val="0"/>
              </a:spcBef>
              <a:spcAft>
                <a:spcPts val="0"/>
              </a:spcAft>
              <a:buSzPts val="1900"/>
              <a:buChar char="➔"/>
            </a:pPr>
            <a:r>
              <a:rPr lang="en" sz="1900"/>
              <a:t>Reflexive thinking </a:t>
            </a:r>
            <a:endParaRPr sz="1900"/>
          </a:p>
          <a:p>
            <a:pPr marL="914400" lvl="1" indent="-323850" algn="l" rtl="0">
              <a:spcBef>
                <a:spcPts val="0"/>
              </a:spcBef>
              <a:spcAft>
                <a:spcPts val="0"/>
              </a:spcAft>
              <a:buSzPts val="1500"/>
              <a:buChar char="◆"/>
            </a:pPr>
            <a:r>
              <a:rPr lang="en" sz="1500"/>
              <a:t>“Reflexivity is the metacognitive process of becoming aware of our biases”</a:t>
            </a:r>
            <a:endParaRPr sz="1500"/>
          </a:p>
          <a:p>
            <a:pPr marL="914400" lvl="1" indent="-323850" algn="l" rtl="0">
              <a:spcBef>
                <a:spcPts val="0"/>
              </a:spcBef>
              <a:spcAft>
                <a:spcPts val="0"/>
              </a:spcAft>
              <a:buSzPts val="1500"/>
              <a:buChar char="◆"/>
            </a:pPr>
            <a:r>
              <a:rPr lang="en" sz="1500"/>
              <a:t>Students learn how they think about topics when they have conversations or write essays about them</a:t>
            </a:r>
            <a:endParaRPr sz="15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u="sng"/>
              <a:t>Benefits of Metacognitive Processes:</a:t>
            </a:r>
            <a:endParaRPr u="sng"/>
          </a:p>
        </p:txBody>
      </p:sp>
      <p:sp>
        <p:nvSpPr>
          <p:cNvPr id="77" name="Google Shape;77;p16"/>
          <p:cNvSpPr txBox="1">
            <a:spLocks noGrp="1"/>
          </p:cNvSpPr>
          <p:nvPr>
            <p:ph type="body" idx="1"/>
          </p:nvPr>
        </p:nvSpPr>
        <p:spPr>
          <a:xfrm>
            <a:off x="311700" y="1373350"/>
            <a:ext cx="8520600" cy="3416400"/>
          </a:xfrm>
          <a:prstGeom prst="rect">
            <a:avLst/>
          </a:prstGeom>
        </p:spPr>
        <p:txBody>
          <a:bodyPr spcFirstLastPara="1" wrap="square" lIns="91425" tIns="91425" rIns="91425" bIns="91425" anchor="t" anchorCtr="0">
            <a:noAutofit/>
          </a:bodyPr>
          <a:lstStyle/>
          <a:p>
            <a:pPr marL="457200" lvl="0" indent="-342900" algn="l" rtl="0">
              <a:lnSpc>
                <a:spcPct val="100000"/>
              </a:lnSpc>
              <a:spcBef>
                <a:spcPts val="0"/>
              </a:spcBef>
              <a:spcAft>
                <a:spcPts val="0"/>
              </a:spcAft>
              <a:buSzPts val="1800"/>
              <a:buChar char="●"/>
            </a:pPr>
            <a:r>
              <a:rPr lang="en"/>
              <a:t>Metacognitive practices increases student abilities to transfer or adapt their learning to new contexts and tasks.</a:t>
            </a:r>
            <a:endParaRPr/>
          </a:p>
          <a:p>
            <a:pPr marL="457200" lvl="0" indent="0" algn="l" rtl="0">
              <a:lnSpc>
                <a:spcPct val="100000"/>
              </a:lnSpc>
              <a:spcBef>
                <a:spcPts val="0"/>
              </a:spcBef>
              <a:spcAft>
                <a:spcPts val="0"/>
              </a:spcAft>
              <a:buNone/>
            </a:pPr>
            <a:endParaRPr/>
          </a:p>
          <a:p>
            <a:pPr marL="457200" lvl="0" indent="-342900" algn="l" rtl="0">
              <a:lnSpc>
                <a:spcPct val="100000"/>
              </a:lnSpc>
              <a:spcBef>
                <a:spcPts val="0"/>
              </a:spcBef>
              <a:spcAft>
                <a:spcPts val="0"/>
              </a:spcAft>
              <a:buSzPts val="1800"/>
              <a:buChar char="●"/>
            </a:pPr>
            <a:r>
              <a:rPr lang="en"/>
              <a:t>Metacognitive practices help students become aware of their strength and weaknesses as learners, writers, readers, test takers, group members, etc.</a:t>
            </a:r>
            <a:endParaRPr/>
          </a:p>
          <a:p>
            <a:pPr marL="457200" lvl="0" indent="0" algn="l" rtl="0">
              <a:lnSpc>
                <a:spcPct val="100000"/>
              </a:lnSpc>
              <a:spcBef>
                <a:spcPts val="0"/>
              </a:spcBef>
              <a:spcAft>
                <a:spcPts val="0"/>
              </a:spcAft>
              <a:buNone/>
            </a:pPr>
            <a:endParaRPr/>
          </a:p>
          <a:p>
            <a:pPr marL="457200" lvl="0" indent="-342900" algn="l" rtl="0">
              <a:lnSpc>
                <a:spcPct val="100000"/>
              </a:lnSpc>
              <a:spcBef>
                <a:spcPts val="0"/>
              </a:spcBef>
              <a:spcAft>
                <a:spcPts val="0"/>
              </a:spcAft>
              <a:buSzPts val="1800"/>
              <a:buChar char="●"/>
            </a:pPr>
            <a:r>
              <a:rPr lang="en"/>
              <a:t>Students learn which strategies are more effective for problem solving.</a:t>
            </a:r>
            <a:endParaRPr/>
          </a:p>
          <a:p>
            <a:pPr marL="457200" lvl="0" indent="0" algn="l" rtl="0">
              <a:lnSpc>
                <a:spcPct val="100000"/>
              </a:lnSpc>
              <a:spcBef>
                <a:spcPts val="0"/>
              </a:spcBef>
              <a:spcAft>
                <a:spcPts val="0"/>
              </a:spcAft>
              <a:buNone/>
            </a:pPr>
            <a:endParaRPr/>
          </a:p>
          <a:p>
            <a:pPr marL="457200" lvl="0" indent="-342900" algn="l" rtl="0">
              <a:lnSpc>
                <a:spcPct val="100000"/>
              </a:lnSpc>
              <a:spcBef>
                <a:spcPts val="0"/>
              </a:spcBef>
              <a:spcAft>
                <a:spcPts val="0"/>
              </a:spcAft>
              <a:buSzPts val="1800"/>
              <a:buChar char="●"/>
            </a:pPr>
            <a:r>
              <a:rPr lang="en"/>
              <a:t>Students will be able to complete their coursework more efficiently and successfully, as they understand their own learning processes.</a:t>
            </a:r>
            <a:endParaRPr/>
          </a:p>
          <a:p>
            <a:pPr marL="457200" lvl="0" indent="0" algn="l" rtl="0">
              <a:lnSpc>
                <a:spcPct val="100000"/>
              </a:lnSpc>
              <a:spcBef>
                <a:spcPts val="0"/>
              </a:spcBef>
              <a:spcAft>
                <a:spcPts val="0"/>
              </a:spcAft>
              <a:buNone/>
            </a:pPr>
            <a:endParaRPr/>
          </a:p>
          <a:p>
            <a:pPr marL="0" lvl="0" indent="0" algn="l" rtl="0">
              <a:lnSpc>
                <a:spcPct val="100000"/>
              </a:lnSpc>
              <a:spcBef>
                <a:spcPts val="0"/>
              </a:spcBef>
              <a:spcAft>
                <a:spcPts val="0"/>
              </a:spcAft>
              <a:buNone/>
            </a:pPr>
            <a:endParaRPr/>
          </a:p>
          <a:p>
            <a:pPr marL="457200" lvl="0" indent="0" algn="l" rtl="0">
              <a:lnSpc>
                <a:spcPct val="100000"/>
              </a:lnSpc>
              <a:spcBef>
                <a:spcPts val="0"/>
              </a:spcBef>
              <a:spcAft>
                <a:spcPts val="0"/>
              </a:spcAft>
              <a:buNone/>
            </a:pPr>
            <a:endParaRPr/>
          </a:p>
          <a:p>
            <a:pPr marL="0" lvl="0" indent="0" algn="l" rtl="0">
              <a:lnSpc>
                <a:spcPct val="100000"/>
              </a:lnSpc>
              <a:spcBef>
                <a:spcPts val="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Benefits of Read Alouds</a:t>
            </a:r>
            <a:endParaRPr/>
          </a:p>
        </p:txBody>
      </p:sp>
      <p:sp>
        <p:nvSpPr>
          <p:cNvPr id="83" name="Google Shape;83;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It can help teachers and students bond and create a trusting relationship.</a:t>
            </a:r>
            <a:endParaRPr/>
          </a:p>
          <a:p>
            <a:pPr marL="457200" lvl="0" indent="-342900" algn="l" rtl="0">
              <a:spcBef>
                <a:spcPts val="0"/>
              </a:spcBef>
              <a:spcAft>
                <a:spcPts val="0"/>
              </a:spcAft>
              <a:buSzPts val="1800"/>
              <a:buChar char="●"/>
            </a:pPr>
            <a:r>
              <a:rPr lang="en"/>
              <a:t>It shows that reading can be enjoyable.</a:t>
            </a:r>
            <a:endParaRPr/>
          </a:p>
          <a:p>
            <a:pPr marL="457200" lvl="0" indent="-342900" algn="l" rtl="0">
              <a:spcBef>
                <a:spcPts val="0"/>
              </a:spcBef>
              <a:spcAft>
                <a:spcPts val="0"/>
              </a:spcAft>
              <a:buSzPts val="1800"/>
              <a:buChar char="●"/>
            </a:pPr>
            <a:r>
              <a:rPr lang="en"/>
              <a:t>It models how fluent the readers read.</a:t>
            </a:r>
            <a:endParaRPr/>
          </a:p>
          <a:p>
            <a:pPr marL="457200" lvl="0" indent="-342900" algn="l" rtl="0">
              <a:spcBef>
                <a:spcPts val="0"/>
              </a:spcBef>
              <a:spcAft>
                <a:spcPts val="0"/>
              </a:spcAft>
              <a:buSzPts val="1800"/>
              <a:buChar char="●"/>
            </a:pPr>
            <a:r>
              <a:rPr lang="en"/>
              <a:t>Introduces new vocabulary and teaches vocabulary in context.</a:t>
            </a:r>
            <a:endParaRPr/>
          </a:p>
          <a:p>
            <a:pPr marL="457200" lvl="0" indent="-342900" algn="l" rtl="0">
              <a:spcBef>
                <a:spcPts val="0"/>
              </a:spcBef>
              <a:spcAft>
                <a:spcPts val="0"/>
              </a:spcAft>
              <a:buSzPts val="1800"/>
              <a:buChar char="●"/>
            </a:pPr>
            <a:r>
              <a:rPr lang="en"/>
              <a:t>It is a stepping stone for further reading, writing, and oral language activities.</a:t>
            </a:r>
            <a:endParaRPr/>
          </a:p>
          <a:p>
            <a:pPr marL="457200" lvl="0" indent="-342900" algn="l" rtl="0">
              <a:spcBef>
                <a:spcPts val="0"/>
              </a:spcBef>
              <a:spcAft>
                <a:spcPts val="0"/>
              </a:spcAft>
              <a:buSzPts val="1800"/>
              <a:buChar char="●"/>
            </a:pPr>
            <a:r>
              <a:rPr lang="en"/>
              <a:t>Scaffolds language development for English language learners. And supports imagination, wonder and curiosity.</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8"/>
          <p:cNvSpPr txBox="1">
            <a:spLocks noGrp="1"/>
          </p:cNvSpPr>
          <p:nvPr>
            <p:ph type="title"/>
          </p:nvPr>
        </p:nvSpPr>
        <p:spPr>
          <a:xfrm>
            <a:off x="311700" y="0"/>
            <a:ext cx="8520600" cy="949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u="sng"/>
              <a:t>Outcomes - </a:t>
            </a:r>
            <a:r>
              <a:rPr lang="en" b="1" u="sng"/>
              <a:t>GRADE 4</a:t>
            </a:r>
            <a:endParaRPr b="1" u="sng"/>
          </a:p>
        </p:txBody>
      </p:sp>
      <p:sp>
        <p:nvSpPr>
          <p:cNvPr id="89" name="Google Shape;89;p18"/>
          <p:cNvSpPr txBox="1">
            <a:spLocks noGrp="1"/>
          </p:cNvSpPr>
          <p:nvPr>
            <p:ph type="body" idx="1"/>
          </p:nvPr>
        </p:nvSpPr>
        <p:spPr>
          <a:xfrm>
            <a:off x="115250" y="766750"/>
            <a:ext cx="3611400" cy="3062400"/>
          </a:xfrm>
          <a:prstGeom prst="rect">
            <a:avLst/>
          </a:prstGeom>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sz="2300" u="sng">
                <a:solidFill>
                  <a:srgbClr val="000000"/>
                </a:solidFill>
                <a:latin typeface="Arial"/>
                <a:ea typeface="Arial"/>
                <a:cs typeface="Arial"/>
                <a:sym typeface="Arial"/>
              </a:rPr>
              <a:t>HEALTH</a:t>
            </a:r>
            <a:endParaRPr sz="1500">
              <a:solidFill>
                <a:srgbClr val="000000"/>
              </a:solidFill>
              <a:latin typeface="Arial"/>
              <a:ea typeface="Arial"/>
              <a:cs typeface="Arial"/>
              <a:sym typeface="Arial"/>
            </a:endParaRPr>
          </a:p>
          <a:p>
            <a:pPr marL="0" lvl="0" indent="0" algn="l" rtl="0">
              <a:lnSpc>
                <a:spcPct val="100000"/>
              </a:lnSpc>
              <a:spcBef>
                <a:spcPts val="0"/>
              </a:spcBef>
              <a:spcAft>
                <a:spcPts val="0"/>
              </a:spcAft>
              <a:buNone/>
            </a:pPr>
            <a:endParaRPr sz="1500">
              <a:solidFill>
                <a:srgbClr val="000000"/>
              </a:solidFill>
              <a:latin typeface="Arial"/>
              <a:ea typeface="Arial"/>
              <a:cs typeface="Arial"/>
              <a:sym typeface="Arial"/>
            </a:endParaRPr>
          </a:p>
          <a:p>
            <a:pPr marL="0" lvl="0" indent="0" algn="l" rtl="0">
              <a:lnSpc>
                <a:spcPct val="100000"/>
              </a:lnSpc>
              <a:spcBef>
                <a:spcPts val="0"/>
              </a:spcBef>
              <a:spcAft>
                <a:spcPts val="0"/>
              </a:spcAft>
              <a:buNone/>
            </a:pPr>
            <a:r>
              <a:rPr lang="en" sz="1300">
                <a:solidFill>
                  <a:srgbClr val="000000"/>
                </a:solidFill>
                <a:latin typeface="Arial"/>
                <a:ea typeface="Arial"/>
                <a:cs typeface="Arial"/>
                <a:sym typeface="Arial"/>
              </a:rPr>
              <a:t>USC4.3</a:t>
            </a:r>
            <a:endParaRPr sz="1300">
              <a:solidFill>
                <a:srgbClr val="000000"/>
              </a:solidFill>
              <a:latin typeface="Arial"/>
              <a:ea typeface="Arial"/>
              <a:cs typeface="Arial"/>
              <a:sym typeface="Arial"/>
            </a:endParaRPr>
          </a:p>
          <a:p>
            <a:pPr marL="0" lvl="0" indent="0" algn="l" rtl="0">
              <a:lnSpc>
                <a:spcPct val="100000"/>
              </a:lnSpc>
              <a:spcBef>
                <a:spcPts val="0"/>
              </a:spcBef>
              <a:spcAft>
                <a:spcPts val="0"/>
              </a:spcAft>
              <a:buNone/>
            </a:pPr>
            <a:r>
              <a:rPr lang="en" sz="1300">
                <a:solidFill>
                  <a:srgbClr val="000000"/>
                </a:solidFill>
                <a:latin typeface="Arial"/>
                <a:ea typeface="Arial"/>
                <a:cs typeface="Arial"/>
                <a:sym typeface="Arial"/>
              </a:rPr>
              <a:t>Examine healthy interpersonal skills and determine strategies to effectively develop new relationships and/or negotiate disagreements in relationships.</a:t>
            </a:r>
            <a:endParaRPr sz="1300">
              <a:solidFill>
                <a:srgbClr val="000000"/>
              </a:solidFill>
              <a:latin typeface="Arial"/>
              <a:ea typeface="Arial"/>
              <a:cs typeface="Arial"/>
              <a:sym typeface="Arial"/>
            </a:endParaRPr>
          </a:p>
          <a:p>
            <a:pPr marL="0" lvl="0" indent="0" algn="l" rtl="0">
              <a:lnSpc>
                <a:spcPct val="100000"/>
              </a:lnSpc>
              <a:spcBef>
                <a:spcPts val="0"/>
              </a:spcBef>
              <a:spcAft>
                <a:spcPts val="0"/>
              </a:spcAft>
              <a:buNone/>
            </a:pPr>
            <a:endParaRPr sz="1300">
              <a:solidFill>
                <a:srgbClr val="000000"/>
              </a:solidFill>
              <a:latin typeface="Arial"/>
              <a:ea typeface="Arial"/>
              <a:cs typeface="Arial"/>
              <a:sym typeface="Arial"/>
            </a:endParaRPr>
          </a:p>
          <a:p>
            <a:pPr marL="0" lvl="0" indent="0" algn="l" rtl="0">
              <a:lnSpc>
                <a:spcPct val="100000"/>
              </a:lnSpc>
              <a:spcBef>
                <a:spcPts val="0"/>
              </a:spcBef>
              <a:spcAft>
                <a:spcPts val="0"/>
              </a:spcAft>
              <a:buNone/>
            </a:pPr>
            <a:r>
              <a:rPr lang="en" sz="1300">
                <a:solidFill>
                  <a:srgbClr val="000000"/>
                </a:solidFill>
                <a:latin typeface="Arial"/>
                <a:ea typeface="Arial"/>
                <a:cs typeface="Arial"/>
                <a:sym typeface="Arial"/>
              </a:rPr>
              <a:t>USC4.5</a:t>
            </a:r>
            <a:endParaRPr sz="1300">
              <a:solidFill>
                <a:srgbClr val="000000"/>
              </a:solidFill>
              <a:latin typeface="Arial"/>
              <a:ea typeface="Arial"/>
              <a:cs typeface="Arial"/>
              <a:sym typeface="Arial"/>
            </a:endParaRPr>
          </a:p>
          <a:p>
            <a:pPr marL="0" lvl="0" indent="0" algn="l" rtl="0">
              <a:lnSpc>
                <a:spcPct val="100000"/>
              </a:lnSpc>
              <a:spcBef>
                <a:spcPts val="0"/>
              </a:spcBef>
              <a:spcAft>
                <a:spcPts val="0"/>
              </a:spcAft>
              <a:buNone/>
            </a:pPr>
            <a:r>
              <a:rPr lang="en" sz="1300">
                <a:solidFill>
                  <a:srgbClr val="000000"/>
                </a:solidFill>
                <a:latin typeface="Arial"/>
                <a:ea typeface="Arial"/>
                <a:cs typeface="Arial"/>
                <a:sym typeface="Arial"/>
              </a:rPr>
              <a:t>Examine how identity (i.e., self-concept, self-esteem, self-determination) is influenced by relationships that are formed with others.</a:t>
            </a:r>
            <a:endParaRPr sz="1300">
              <a:solidFill>
                <a:srgbClr val="000000"/>
              </a:solidFill>
              <a:latin typeface="Arial"/>
              <a:ea typeface="Arial"/>
              <a:cs typeface="Arial"/>
              <a:sym typeface="Arial"/>
            </a:endParaRPr>
          </a:p>
        </p:txBody>
      </p:sp>
      <p:sp>
        <p:nvSpPr>
          <p:cNvPr id="90" name="Google Shape;90;p18"/>
          <p:cNvSpPr txBox="1"/>
          <p:nvPr/>
        </p:nvSpPr>
        <p:spPr>
          <a:xfrm>
            <a:off x="3981300" y="766750"/>
            <a:ext cx="5162700" cy="3798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300" u="sng"/>
              <a:t>ELA</a:t>
            </a:r>
            <a:endParaRPr sz="1500"/>
          </a:p>
          <a:p>
            <a:pPr marL="0" lvl="0" indent="0" algn="l" rtl="0">
              <a:spcBef>
                <a:spcPts val="0"/>
              </a:spcBef>
              <a:spcAft>
                <a:spcPts val="0"/>
              </a:spcAft>
              <a:buNone/>
            </a:pPr>
            <a:endParaRPr sz="1300"/>
          </a:p>
          <a:p>
            <a:pPr marL="0" lvl="0" indent="0" algn="l" rtl="0">
              <a:spcBef>
                <a:spcPts val="0"/>
              </a:spcBef>
              <a:spcAft>
                <a:spcPts val="0"/>
              </a:spcAft>
              <a:buNone/>
            </a:pPr>
            <a:r>
              <a:rPr lang="en" sz="1300"/>
              <a:t>CR4.1</a:t>
            </a:r>
            <a:endParaRPr sz="1300"/>
          </a:p>
          <a:p>
            <a:pPr marL="0" lvl="0" indent="0" algn="l" rtl="0">
              <a:spcBef>
                <a:spcPts val="0"/>
              </a:spcBef>
              <a:spcAft>
                <a:spcPts val="0"/>
              </a:spcAft>
              <a:buNone/>
            </a:pPr>
            <a:r>
              <a:rPr lang="en" sz="1300"/>
              <a:t>Comprehend and respond to a variety of grade-level texts (including contemporary and traditional visual, oral, written, and multimedia texts) that address:</a:t>
            </a:r>
            <a:endParaRPr sz="1300"/>
          </a:p>
          <a:p>
            <a:pPr marL="457200" lvl="0" indent="-311150" algn="l" rtl="0">
              <a:spcBef>
                <a:spcPts val="0"/>
              </a:spcBef>
              <a:spcAft>
                <a:spcPts val="0"/>
              </a:spcAft>
              <a:buSzPts val="1300"/>
              <a:buChar char="●"/>
            </a:pPr>
            <a:r>
              <a:rPr lang="en" sz="1300"/>
              <a:t>identity (e.g., Expressing Myself)</a:t>
            </a:r>
            <a:endParaRPr sz="1300"/>
          </a:p>
          <a:p>
            <a:pPr marL="457200" lvl="0" indent="-311150" algn="l" rtl="0">
              <a:spcBef>
                <a:spcPts val="0"/>
              </a:spcBef>
              <a:spcAft>
                <a:spcPts val="0"/>
              </a:spcAft>
              <a:buSzPts val="1300"/>
              <a:buChar char="●"/>
            </a:pPr>
            <a:r>
              <a:rPr lang="en" sz="1300"/>
              <a:t>community (e.g., Building Community)</a:t>
            </a:r>
            <a:endParaRPr sz="1300"/>
          </a:p>
          <a:p>
            <a:pPr marL="457200" lvl="0" indent="-311150" algn="l" rtl="0">
              <a:spcBef>
                <a:spcPts val="0"/>
              </a:spcBef>
              <a:spcAft>
                <a:spcPts val="0"/>
              </a:spcAft>
              <a:buSzPts val="1300"/>
              <a:buChar char="●"/>
            </a:pPr>
            <a:r>
              <a:rPr lang="en" sz="1300"/>
              <a:t>social responsibility (e.g., Preserving a Habitat) and support response with evidence from text and from own experiences.</a:t>
            </a:r>
            <a:endParaRPr sz="1300"/>
          </a:p>
          <a:p>
            <a:pPr marL="0" lvl="0" indent="0" algn="l" rtl="0">
              <a:spcBef>
                <a:spcPts val="0"/>
              </a:spcBef>
              <a:spcAft>
                <a:spcPts val="0"/>
              </a:spcAft>
              <a:buNone/>
            </a:pPr>
            <a:endParaRPr sz="1300"/>
          </a:p>
          <a:p>
            <a:pPr marL="0" lvl="0" indent="0" algn="l" rtl="0">
              <a:spcBef>
                <a:spcPts val="0"/>
              </a:spcBef>
              <a:spcAft>
                <a:spcPts val="0"/>
              </a:spcAft>
              <a:buNone/>
            </a:pPr>
            <a:r>
              <a:rPr lang="en" sz="1300"/>
              <a:t>CR4.3</a:t>
            </a:r>
            <a:endParaRPr sz="1300"/>
          </a:p>
          <a:p>
            <a:pPr marL="0" lvl="0" indent="0" algn="l" rtl="0">
              <a:spcBef>
                <a:spcPts val="0"/>
              </a:spcBef>
              <a:spcAft>
                <a:spcPts val="0"/>
              </a:spcAft>
              <a:buNone/>
            </a:pPr>
            <a:r>
              <a:rPr lang="en" sz="1300"/>
              <a:t>Listen, summarize, paraphrase, and evaluate what was listened to and draw conclusions.</a:t>
            </a:r>
            <a:endParaRPr sz="1300"/>
          </a:p>
          <a:p>
            <a:pPr marL="0" lvl="0" indent="0" algn="l" rtl="0">
              <a:spcBef>
                <a:spcPts val="0"/>
              </a:spcBef>
              <a:spcAft>
                <a:spcPts val="0"/>
              </a:spcAft>
              <a:buNone/>
            </a:pPr>
            <a:endParaRPr sz="1300"/>
          </a:p>
          <a:p>
            <a:pPr marL="0" lvl="0" indent="0" algn="l" rtl="0">
              <a:spcBef>
                <a:spcPts val="0"/>
              </a:spcBef>
              <a:spcAft>
                <a:spcPts val="0"/>
              </a:spcAft>
              <a:buNone/>
            </a:pPr>
            <a:r>
              <a:rPr lang="en" sz="1300"/>
              <a:t>AR4.1</a:t>
            </a:r>
            <a:endParaRPr sz="1300"/>
          </a:p>
          <a:p>
            <a:pPr marL="0" lvl="0" indent="0" algn="l" rtl="0">
              <a:spcBef>
                <a:spcPts val="0"/>
              </a:spcBef>
              <a:spcAft>
                <a:spcPts val="0"/>
              </a:spcAft>
              <a:buNone/>
            </a:pPr>
            <a:r>
              <a:rPr lang="en" sz="1300"/>
              <a:t>Reflect on and assess own viewing, listening, reading, speaking, writing, and other representing experiences, the selected strategies employed (e.g., using class-generated criteria), and explore possible ways to improve.</a:t>
            </a:r>
            <a:endParaRPr sz="13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Google Shape;315;p63"/>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Extension Activities</a:t>
            </a:r>
            <a:endParaRPr/>
          </a:p>
        </p:txBody>
      </p:sp>
      <p:sp>
        <p:nvSpPr>
          <p:cNvPr id="316" name="Google Shape;316;p6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Have students retell the story</a:t>
            </a:r>
            <a:endParaRPr/>
          </a:p>
          <a:p>
            <a:pPr marL="457200" lvl="0" indent="-342900" algn="l" rtl="0">
              <a:spcBef>
                <a:spcPts val="0"/>
              </a:spcBef>
              <a:spcAft>
                <a:spcPts val="0"/>
              </a:spcAft>
              <a:buSzPts val="1800"/>
              <a:buChar char="●"/>
            </a:pPr>
            <a:r>
              <a:rPr lang="en"/>
              <a:t>Make a word wall of new vocabulary or ideas that were presented in the book</a:t>
            </a:r>
            <a:endParaRPr/>
          </a:p>
          <a:p>
            <a:pPr marL="457200" lvl="0" indent="-342900" algn="l" rtl="0">
              <a:spcBef>
                <a:spcPts val="0"/>
              </a:spcBef>
              <a:spcAft>
                <a:spcPts val="0"/>
              </a:spcAft>
              <a:buSzPts val="1800"/>
              <a:buChar char="●"/>
            </a:pPr>
            <a:r>
              <a:rPr lang="en"/>
              <a:t>Summary activities</a:t>
            </a:r>
            <a:endParaRPr/>
          </a:p>
          <a:p>
            <a:pPr marL="457200" lvl="0" indent="-342900" algn="l" rtl="0">
              <a:spcBef>
                <a:spcPts val="0"/>
              </a:spcBef>
              <a:spcAft>
                <a:spcPts val="0"/>
              </a:spcAft>
              <a:buSzPts val="1800"/>
              <a:buChar char="●"/>
            </a:pPr>
            <a:r>
              <a:rPr lang="en"/>
              <a:t>Have students come up with comprehension questions for the class</a:t>
            </a:r>
            <a:endParaRPr/>
          </a:p>
          <a:p>
            <a:pPr marL="457200" lvl="0" indent="-342900" algn="l" rtl="0">
              <a:spcBef>
                <a:spcPts val="0"/>
              </a:spcBef>
              <a:spcAft>
                <a:spcPts val="0"/>
              </a:spcAft>
              <a:buSzPts val="1800"/>
              <a:buChar char="●"/>
            </a:pPr>
            <a:r>
              <a:rPr lang="en"/>
              <a:t>Reflection on what they have read - small groups or written on opinions on the book and it’s main topics discussed</a:t>
            </a:r>
            <a:endParaRPr/>
          </a:p>
          <a:p>
            <a:pPr marL="457200" lvl="0" indent="-342900" algn="l" rtl="0">
              <a:spcBef>
                <a:spcPts val="0"/>
              </a:spcBef>
              <a:spcAft>
                <a:spcPts val="0"/>
              </a:spcAft>
              <a:buSzPts val="1800"/>
              <a:buChar char="●"/>
            </a:pPr>
            <a:r>
              <a:rPr lang="en"/>
              <a:t>Have students connect the story to a personal story they have - this can be done through art (any form of art like dance, skit, drawing, poetry, etc.), a written assignment (e.g., journal), spoken word or storytelling amongst their peers (e.g., partners, small-groups, etc.) and so on.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pic>
        <p:nvPicPr>
          <p:cNvPr id="321" name="Google Shape;321;p64"/>
          <p:cNvPicPr preferRelativeResize="0"/>
          <p:nvPr/>
        </p:nvPicPr>
        <p:blipFill>
          <a:blip r:embed="rId3">
            <a:alphaModFix/>
          </a:blip>
          <a:stretch>
            <a:fillRect/>
          </a:stretch>
        </p:blipFill>
        <p:spPr>
          <a:xfrm>
            <a:off x="0" y="2792175"/>
            <a:ext cx="9144000" cy="2351325"/>
          </a:xfrm>
          <a:prstGeom prst="rect">
            <a:avLst/>
          </a:prstGeom>
          <a:noFill/>
          <a:ln>
            <a:noFill/>
          </a:ln>
        </p:spPr>
      </p:pic>
      <p:sp>
        <p:nvSpPr>
          <p:cNvPr id="322" name="Google Shape;322;p64"/>
          <p:cNvSpPr txBox="1"/>
          <p:nvPr/>
        </p:nvSpPr>
        <p:spPr>
          <a:xfrm>
            <a:off x="670675" y="1019725"/>
            <a:ext cx="7713000" cy="2589300"/>
          </a:xfrm>
          <a:prstGeom prst="rect">
            <a:avLst/>
          </a:prstGeom>
          <a:noFill/>
          <a:ln>
            <a:noFill/>
          </a:ln>
        </p:spPr>
        <p:txBody>
          <a:bodyPr spcFirstLastPara="1" wrap="square" lIns="91425" tIns="91425" rIns="91425" bIns="91425" anchor="t" anchorCtr="0">
            <a:noAutofit/>
          </a:bodyPr>
          <a:lstStyle/>
          <a:p>
            <a:pPr marL="457200" lvl="0" indent="-330200" algn="l" rtl="0">
              <a:spcBef>
                <a:spcPts val="0"/>
              </a:spcBef>
              <a:spcAft>
                <a:spcPts val="0"/>
              </a:spcAft>
              <a:buSzPts val="1600"/>
              <a:buChar char="●"/>
            </a:pPr>
            <a:r>
              <a:rPr lang="en" sz="1600"/>
              <a:t>Teachers must be prepared to utilize metacognitive strategies as a social justice educator. </a:t>
            </a:r>
            <a:endParaRPr sz="1600"/>
          </a:p>
          <a:p>
            <a:pPr marL="914400" lvl="1" indent="-330200" algn="l" rtl="0">
              <a:spcBef>
                <a:spcPts val="0"/>
              </a:spcBef>
              <a:spcAft>
                <a:spcPts val="0"/>
              </a:spcAft>
              <a:buSzPts val="1600"/>
              <a:buChar char="○"/>
            </a:pPr>
            <a:r>
              <a:rPr lang="en" sz="1600"/>
              <a:t>Create a classroom for deeper learning and reflexivity </a:t>
            </a:r>
            <a:endParaRPr sz="1600"/>
          </a:p>
          <a:p>
            <a:pPr marL="457200" lvl="0" indent="-330200" algn="l" rtl="0">
              <a:spcBef>
                <a:spcPts val="0"/>
              </a:spcBef>
              <a:spcAft>
                <a:spcPts val="0"/>
              </a:spcAft>
              <a:buSzPts val="1600"/>
              <a:buChar char="●"/>
            </a:pPr>
            <a:r>
              <a:rPr lang="en" sz="1600"/>
              <a:t>Students are able to recognize their own strengths and weaknesses.</a:t>
            </a:r>
            <a:endParaRPr sz="1600"/>
          </a:p>
          <a:p>
            <a:pPr marL="914400" lvl="1" indent="-330200" algn="l" rtl="0">
              <a:spcBef>
                <a:spcPts val="0"/>
              </a:spcBef>
              <a:spcAft>
                <a:spcPts val="0"/>
              </a:spcAft>
              <a:buSzPts val="1600"/>
              <a:buChar char="○"/>
            </a:pPr>
            <a:r>
              <a:rPr lang="en" sz="1600"/>
              <a:t>Through class activities, students are able to discuss strengths and weaknesses while understanding others strategies to success.</a:t>
            </a:r>
            <a:endParaRPr sz="1600"/>
          </a:p>
          <a:p>
            <a:pPr marL="457200" lvl="0" indent="-330200" algn="l" rtl="0">
              <a:spcBef>
                <a:spcPts val="0"/>
              </a:spcBef>
              <a:spcAft>
                <a:spcPts val="0"/>
              </a:spcAft>
              <a:buSzPts val="1600"/>
              <a:buChar char="●"/>
            </a:pPr>
            <a:r>
              <a:rPr lang="en" sz="1600"/>
              <a:t>Metacognitive strategies benefits students beyond their academic learning. </a:t>
            </a:r>
            <a:endParaRPr sz="1600"/>
          </a:p>
          <a:p>
            <a:pPr marL="457200" lvl="0" indent="-330200" algn="l" rtl="0">
              <a:spcBef>
                <a:spcPts val="0"/>
              </a:spcBef>
              <a:spcAft>
                <a:spcPts val="0"/>
              </a:spcAft>
              <a:buSzPts val="1600"/>
              <a:buChar char="●"/>
            </a:pPr>
            <a:r>
              <a:rPr lang="en" sz="1600"/>
              <a:t>Read Alouds for social justice</a:t>
            </a:r>
            <a:endParaRPr sz="1600"/>
          </a:p>
          <a:p>
            <a:pPr marL="914400" lvl="1" indent="-330200" algn="l" rtl="0">
              <a:spcBef>
                <a:spcPts val="0"/>
              </a:spcBef>
              <a:spcAft>
                <a:spcPts val="0"/>
              </a:spcAft>
              <a:buSzPts val="1600"/>
              <a:buChar char="○"/>
            </a:pPr>
            <a:r>
              <a:rPr lang="en" sz="1600"/>
              <a:t>Book selection</a:t>
            </a:r>
            <a:endParaRPr sz="1600"/>
          </a:p>
        </p:txBody>
      </p:sp>
      <p:sp>
        <p:nvSpPr>
          <p:cNvPr id="323" name="Google Shape;323;p64"/>
          <p:cNvSpPr txBox="1">
            <a:spLocks noGrp="1"/>
          </p:cNvSpPr>
          <p:nvPr>
            <p:ph type="title"/>
          </p:nvPr>
        </p:nvSpPr>
        <p:spPr>
          <a:xfrm>
            <a:off x="311700" y="233250"/>
            <a:ext cx="8520600" cy="626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Metacognitive Processes + Social Justice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Google Shape;328;p65"/>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Teacher Resources </a:t>
            </a:r>
            <a:endParaRPr/>
          </a:p>
        </p:txBody>
      </p:sp>
      <p:sp>
        <p:nvSpPr>
          <p:cNvPr id="329" name="Google Shape;329;p65"/>
          <p:cNvSpPr txBox="1">
            <a:spLocks noGrp="1"/>
          </p:cNvSpPr>
          <p:nvPr>
            <p:ph type="body" idx="1"/>
          </p:nvPr>
        </p:nvSpPr>
        <p:spPr>
          <a:xfrm>
            <a:off x="1771625" y="1649575"/>
            <a:ext cx="6776100" cy="3165600"/>
          </a:xfrm>
          <a:prstGeom prst="rect">
            <a:avLst/>
          </a:prstGeom>
        </p:spPr>
        <p:txBody>
          <a:bodyPr spcFirstLastPara="1" wrap="square" lIns="91425" tIns="91425" rIns="91425" bIns="91425" anchor="t" anchorCtr="0">
            <a:noAutofit/>
          </a:bodyPr>
          <a:lstStyle/>
          <a:p>
            <a:pPr marL="457200" lvl="0" indent="-368300" algn="l" rtl="0">
              <a:lnSpc>
                <a:spcPct val="150000"/>
              </a:lnSpc>
              <a:spcBef>
                <a:spcPts val="0"/>
              </a:spcBef>
              <a:spcAft>
                <a:spcPts val="0"/>
              </a:spcAft>
              <a:buSzPts val="2200"/>
              <a:buChar char="●"/>
            </a:pPr>
            <a:r>
              <a:rPr lang="en" sz="2200" u="sng">
                <a:solidFill>
                  <a:schemeClr val="hlink"/>
                </a:solidFill>
                <a:hlinkClick r:id="rId3"/>
              </a:rPr>
              <a:t>Putting Metacognition into Practice</a:t>
            </a:r>
            <a:endParaRPr sz="2200"/>
          </a:p>
          <a:p>
            <a:pPr marL="457200" lvl="0" indent="-368300" algn="l" rtl="0">
              <a:lnSpc>
                <a:spcPct val="150000"/>
              </a:lnSpc>
              <a:spcBef>
                <a:spcPts val="0"/>
              </a:spcBef>
              <a:spcAft>
                <a:spcPts val="0"/>
              </a:spcAft>
              <a:buSzPts val="2200"/>
              <a:buChar char="●"/>
            </a:pPr>
            <a:r>
              <a:rPr lang="en" sz="2200" u="sng">
                <a:solidFill>
                  <a:schemeClr val="hlink"/>
                </a:solidFill>
                <a:hlinkClick r:id="rId4"/>
              </a:rPr>
              <a:t>Activities to Promote Metacognitive Learning</a:t>
            </a:r>
            <a:r>
              <a:rPr lang="en" sz="2200"/>
              <a:t>  </a:t>
            </a:r>
            <a:endParaRPr sz="2200">
              <a:solidFill>
                <a:srgbClr val="000000"/>
              </a:solidFill>
              <a:highlight>
                <a:srgbClr val="FFFFFF"/>
              </a:highlight>
              <a:latin typeface="Arial"/>
              <a:ea typeface="Arial"/>
              <a:cs typeface="Arial"/>
              <a:sym typeface="Arial"/>
            </a:endParaRPr>
          </a:p>
          <a:p>
            <a:pPr marL="457200" lvl="0" indent="-368300" algn="l" rtl="0">
              <a:lnSpc>
                <a:spcPct val="150000"/>
              </a:lnSpc>
              <a:spcBef>
                <a:spcPts val="0"/>
              </a:spcBef>
              <a:spcAft>
                <a:spcPts val="0"/>
              </a:spcAft>
              <a:buSzPts val="2200"/>
              <a:buChar char="●"/>
            </a:pPr>
            <a:r>
              <a:rPr lang="en" sz="2200" u="sng">
                <a:solidFill>
                  <a:schemeClr val="hlink"/>
                </a:solidFill>
                <a:hlinkClick r:id="rId5"/>
              </a:rPr>
              <a:t>Nurturing Self-Awareness in the Classroom</a:t>
            </a:r>
            <a:r>
              <a:rPr lang="en" sz="2200"/>
              <a:t> </a:t>
            </a:r>
            <a:endParaRPr sz="2200"/>
          </a:p>
          <a:p>
            <a:pPr marL="457200" lvl="0" indent="-368300" algn="l" rtl="0">
              <a:lnSpc>
                <a:spcPct val="150000"/>
              </a:lnSpc>
              <a:spcBef>
                <a:spcPts val="0"/>
              </a:spcBef>
              <a:spcAft>
                <a:spcPts val="0"/>
              </a:spcAft>
              <a:buSzPts val="2200"/>
              <a:buChar char="●"/>
            </a:pPr>
            <a:r>
              <a:rPr lang="en" sz="2200" u="sng">
                <a:solidFill>
                  <a:schemeClr val="hlink"/>
                </a:solidFill>
                <a:hlinkClick r:id="rId6"/>
              </a:rPr>
              <a:t>9 Follow-up Activities for Reading Passages</a:t>
            </a:r>
            <a:r>
              <a:rPr lang="en" sz="2200"/>
              <a:t> </a:t>
            </a:r>
            <a:endParaRPr sz="2200"/>
          </a:p>
        </p:txBody>
      </p:sp>
    </p:spTree>
  </p:cSld>
  <p:clrMapOvr>
    <a:masterClrMapping/>
  </p:clrMapOvr>
</p:sld>
</file>

<file path=ppt/theme/theme1.xml><?xml version="1.0" encoding="utf-8"?>
<a:theme xmlns:a="http://schemas.openxmlformats.org/drawingml/2006/main"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1369</Words>
  <Application>Microsoft Macintosh PowerPoint</Application>
  <PresentationFormat>On-screen Show (16:9)</PresentationFormat>
  <Paragraphs>98</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Playfair Display</vt:lpstr>
      <vt:lpstr>Arial</vt:lpstr>
      <vt:lpstr>Lato</vt:lpstr>
      <vt:lpstr>Coral</vt:lpstr>
      <vt:lpstr>Metacognitive Instructional Strategies</vt:lpstr>
      <vt:lpstr>PowerPoint Presentation</vt:lpstr>
      <vt:lpstr>How Does Metacognitive Processes Look in the Classroom?</vt:lpstr>
      <vt:lpstr>Benefits of Metacognitive Processes:</vt:lpstr>
      <vt:lpstr>Benefits of Read Alouds</vt:lpstr>
      <vt:lpstr>Outcomes - GRADE 4</vt:lpstr>
      <vt:lpstr>Extension Activities</vt:lpstr>
      <vt:lpstr>Metacognitive Processes + Social Justice</vt:lpstr>
      <vt:lpstr>Teacher Resources </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Metacognitive Instructional Strategies</dc:title>
  <cp:lastModifiedBy>Chelsea Brothwell</cp:lastModifiedBy>
  <cp:revision>2</cp:revision>
  <dcterms:modified xsi:type="dcterms:W3CDTF">2020-12-08T07:39:36Z</dcterms:modified>
</cp:coreProperties>
</file>